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oboto Slab"/>
      <p:regular r:id="rId17"/>
      <p:bold r:id="rId18"/>
    </p:embeddedFont>
    <p:embeddedFont>
      <p:font typeface="Robo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11" Type="http://schemas.openxmlformats.org/officeDocument/2006/relationships/slide" Target="slides/slide6.xml"/><Relationship Id="rId22" Type="http://schemas.openxmlformats.org/officeDocument/2006/relationships/font" Target="fonts/Roboto-boldItalic.fntdata"/><Relationship Id="rId10" Type="http://schemas.openxmlformats.org/officeDocument/2006/relationships/slide" Target="slides/slide5.xml"/><Relationship Id="rId21" Type="http://schemas.openxmlformats.org/officeDocument/2006/relationships/font" Target="fonts/Robot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Slab-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regular.fntdata"/><Relationship Id="rId6" Type="http://schemas.openxmlformats.org/officeDocument/2006/relationships/slide" Target="slides/slide1.xml"/><Relationship Id="rId18" Type="http://schemas.openxmlformats.org/officeDocument/2006/relationships/font" Target="fonts/RobotoSlab-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711ee4b3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711ee4b3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711ee4b32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711ee4b32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70df6837e2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70df6837e2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710403f23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710403f23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710403f231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710403f231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710403f23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710403f23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710403f231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710403f231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70df6837e2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70df6837e2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70df6837e2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70df6837e2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710403f231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710403f231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8.png"/><Relationship Id="rId4" Type="http://schemas.openxmlformats.org/officeDocument/2006/relationships/image" Target="../media/image26.png"/><Relationship Id="rId5"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7.png"/><Relationship Id="rId6" Type="http://schemas.openxmlformats.org/officeDocument/2006/relationships/image" Target="../media/image16.png"/><Relationship Id="rId7"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23.png"/><Relationship Id="rId5"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1.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7.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t-BR" sz="3600"/>
              <a:t>Evolução da computação (a partir os anos 2000)</a:t>
            </a:r>
            <a:endParaRPr sz="3600"/>
          </a:p>
        </p:txBody>
      </p:sp>
      <p:sp>
        <p:nvSpPr>
          <p:cNvPr id="64" name="Google Shape;64;p13"/>
          <p:cNvSpPr txBox="1"/>
          <p:nvPr>
            <p:ph idx="1" type="subTitle"/>
          </p:nvPr>
        </p:nvSpPr>
        <p:spPr>
          <a:xfrm>
            <a:off x="1680302" y="3049450"/>
            <a:ext cx="5783400" cy="9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a:t>Bruno Klein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2"/>
          <p:cNvSpPr txBox="1"/>
          <p:nvPr>
            <p:ph type="title"/>
          </p:nvPr>
        </p:nvSpPr>
        <p:spPr>
          <a:xfrm>
            <a:off x="266425" y="435800"/>
            <a:ext cx="85923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sz="2400"/>
              <a:t>Teclados de membrana e mecânicos</a:t>
            </a:r>
            <a:endParaRPr sz="2400"/>
          </a:p>
        </p:txBody>
      </p:sp>
      <p:sp>
        <p:nvSpPr>
          <p:cNvPr id="152" name="Google Shape;152;p22"/>
          <p:cNvSpPr txBox="1"/>
          <p:nvPr/>
        </p:nvSpPr>
        <p:spPr>
          <a:xfrm>
            <a:off x="1413525" y="2005600"/>
            <a:ext cx="4262700" cy="4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53" name="Google Shape;153;p22"/>
          <p:cNvSpPr txBox="1"/>
          <p:nvPr/>
        </p:nvSpPr>
        <p:spPr>
          <a:xfrm>
            <a:off x="495850" y="1702175"/>
            <a:ext cx="5417400" cy="29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54" name="Google Shape;154;p22"/>
          <p:cNvSpPr txBox="1"/>
          <p:nvPr/>
        </p:nvSpPr>
        <p:spPr>
          <a:xfrm>
            <a:off x="170200" y="1317350"/>
            <a:ext cx="6157500" cy="360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900">
                <a:solidFill>
                  <a:srgbClr val="FFFFFF"/>
                </a:solidFill>
                <a:latin typeface="Roboto Slab"/>
                <a:ea typeface="Roboto Slab"/>
                <a:cs typeface="Roboto Slab"/>
                <a:sym typeface="Roboto Slab"/>
              </a:rPr>
              <a:t>Teclados de membrana: </a:t>
            </a:r>
            <a:r>
              <a:rPr lang="pt-BR" sz="900">
                <a:solidFill>
                  <a:srgbClr val="FFFFFF"/>
                </a:solidFill>
                <a:latin typeface="Roboto Slab"/>
                <a:ea typeface="Roboto Slab"/>
                <a:cs typeface="Roboto Slab"/>
                <a:sym typeface="Roboto Slab"/>
              </a:rPr>
              <a:t>No </a:t>
            </a:r>
            <a:r>
              <a:rPr lang="pt-BR" sz="900">
                <a:solidFill>
                  <a:srgbClr val="FFFFFF"/>
                </a:solidFill>
                <a:latin typeface="Roboto Slab"/>
                <a:ea typeface="Roboto Slab"/>
                <a:cs typeface="Roboto Slab"/>
                <a:sym typeface="Roboto Slab"/>
              </a:rPr>
              <a:t>início</a:t>
            </a:r>
            <a:r>
              <a:rPr lang="pt-BR" sz="900">
                <a:solidFill>
                  <a:srgbClr val="FFFFFF"/>
                </a:solidFill>
                <a:latin typeface="Roboto Slab"/>
                <a:ea typeface="Roboto Slab"/>
                <a:cs typeface="Roboto Slab"/>
                <a:sym typeface="Roboto Slab"/>
              </a:rPr>
              <a:t> de 2000, os teclados de membrana são os mais comuns no mercado por oferecerem desempenho razoável a um preço acessível. Esses teclados têm esse nome por causa da forma como as teclas são acionadas. Uma membrana plástica de três camadas se estende como um tapete por baixo de todas as teclas. Sempre que uma delas é apertada, o contato entre as camadas envia o sinal para o computador. O valor médio de um teclado de membrana é em torno de 30 à 100$.</a:t>
            </a:r>
            <a:endParaRPr sz="900">
              <a:solidFill>
                <a:srgbClr val="FFFFFF"/>
              </a:solidFill>
              <a:latin typeface="Roboto Slab"/>
              <a:ea typeface="Roboto Slab"/>
              <a:cs typeface="Roboto Slab"/>
              <a:sym typeface="Roboto Slab"/>
            </a:endParaRPr>
          </a:p>
          <a:p>
            <a:pPr indent="0" lvl="0" marL="0" rtl="0" algn="l">
              <a:spcBef>
                <a:spcPts val="0"/>
              </a:spcBef>
              <a:spcAft>
                <a:spcPts val="0"/>
              </a:spcAft>
              <a:buNone/>
            </a:pPr>
            <a:r>
              <a:t/>
            </a:r>
            <a:endParaRPr sz="900">
              <a:solidFill>
                <a:srgbClr val="FFFFFF"/>
              </a:solidFill>
              <a:latin typeface="Roboto Slab"/>
              <a:ea typeface="Roboto Slab"/>
              <a:cs typeface="Roboto Slab"/>
              <a:sym typeface="Roboto Slab"/>
            </a:endParaRPr>
          </a:p>
          <a:p>
            <a:pPr indent="0" lvl="0" marL="0" rtl="0" algn="l">
              <a:spcBef>
                <a:spcPts val="0"/>
              </a:spcBef>
              <a:spcAft>
                <a:spcPts val="0"/>
              </a:spcAft>
              <a:buNone/>
            </a:pPr>
            <a:r>
              <a:rPr b="1" lang="pt-BR" sz="900">
                <a:solidFill>
                  <a:srgbClr val="FFFFFF"/>
                </a:solidFill>
                <a:latin typeface="Roboto Slab"/>
                <a:ea typeface="Roboto Slab"/>
                <a:cs typeface="Roboto Slab"/>
                <a:sym typeface="Roboto Slab"/>
              </a:rPr>
              <a:t>Teclados </a:t>
            </a:r>
            <a:r>
              <a:rPr b="1" lang="pt-BR" sz="900">
                <a:solidFill>
                  <a:srgbClr val="FFFFFF"/>
                </a:solidFill>
                <a:latin typeface="Roboto Slab"/>
                <a:ea typeface="Roboto Slab"/>
                <a:cs typeface="Roboto Slab"/>
                <a:sym typeface="Roboto Slab"/>
              </a:rPr>
              <a:t>mecânicos</a:t>
            </a:r>
            <a:r>
              <a:rPr b="1" lang="pt-BR" sz="900">
                <a:solidFill>
                  <a:srgbClr val="FFFFFF"/>
                </a:solidFill>
                <a:latin typeface="Roboto Slab"/>
                <a:ea typeface="Roboto Slab"/>
                <a:cs typeface="Roboto Slab"/>
                <a:sym typeface="Roboto Slab"/>
              </a:rPr>
              <a:t>: </a:t>
            </a:r>
            <a:r>
              <a:rPr lang="pt-BR" sz="900">
                <a:solidFill>
                  <a:srgbClr val="FFFFFF"/>
                </a:solidFill>
                <a:latin typeface="Roboto Slab"/>
                <a:ea typeface="Roboto Slab"/>
                <a:cs typeface="Roboto Slab"/>
                <a:sym typeface="Roboto Slab"/>
              </a:rPr>
              <a:t>Usado desde 1994, foi popularizado entre os jogadores Gamers por volta de 2010, ao contrário do outro tipo, os teclados mecânicos têm acionamento individual das teclas. Cada uma tem a sua própria switch, uma chave conectada por uma mola que envia o sinal para o computador. </a:t>
            </a:r>
            <a:r>
              <a:rPr lang="pt-BR" sz="900">
                <a:solidFill>
                  <a:schemeClr val="dk1"/>
                </a:solidFill>
                <a:latin typeface="Roboto Slab"/>
                <a:ea typeface="Roboto Slab"/>
                <a:cs typeface="Roboto Slab"/>
                <a:sym typeface="Roboto Slab"/>
              </a:rPr>
              <a:t>O valor médio de um teclado de mecânico é em torno de 200 à 1000$.</a:t>
            </a:r>
            <a:endParaRPr sz="900">
              <a:solidFill>
                <a:srgbClr val="FFFFFF"/>
              </a:solidFill>
              <a:latin typeface="Roboto Slab"/>
              <a:ea typeface="Roboto Slab"/>
              <a:cs typeface="Roboto Slab"/>
              <a:sym typeface="Roboto Slab"/>
            </a:endParaRPr>
          </a:p>
          <a:p>
            <a:pPr indent="0" lvl="0" marL="0" rtl="0" algn="l">
              <a:spcBef>
                <a:spcPts val="0"/>
              </a:spcBef>
              <a:spcAft>
                <a:spcPts val="0"/>
              </a:spcAft>
              <a:buNone/>
            </a:pPr>
            <a:r>
              <a:t/>
            </a:r>
            <a:endParaRPr sz="900">
              <a:solidFill>
                <a:srgbClr val="FFFFFF"/>
              </a:solidFill>
              <a:latin typeface="Roboto Slab"/>
              <a:ea typeface="Roboto Slab"/>
              <a:cs typeface="Roboto Slab"/>
              <a:sym typeface="Roboto Slab"/>
            </a:endParaRPr>
          </a:p>
          <a:p>
            <a:pPr indent="0" lvl="0" marL="0" rtl="0" algn="l">
              <a:spcBef>
                <a:spcPts val="0"/>
              </a:spcBef>
              <a:spcAft>
                <a:spcPts val="0"/>
              </a:spcAft>
              <a:buNone/>
            </a:pPr>
            <a:r>
              <a:rPr b="1" lang="pt-BR" sz="900">
                <a:solidFill>
                  <a:srgbClr val="FFFFFF"/>
                </a:solidFill>
                <a:latin typeface="Roboto Slab"/>
                <a:ea typeface="Roboto Slab"/>
                <a:cs typeface="Roboto Slab"/>
                <a:sym typeface="Roboto Slab"/>
              </a:rPr>
              <a:t>Switch Black: </a:t>
            </a:r>
            <a:r>
              <a:rPr lang="pt-BR" sz="900">
                <a:solidFill>
                  <a:srgbClr val="FFFFFF"/>
                </a:solidFill>
                <a:latin typeface="Roboto Slab"/>
                <a:ea typeface="Roboto Slab"/>
                <a:cs typeface="Roboto Slab"/>
                <a:sym typeface="Roboto Slab"/>
              </a:rPr>
              <a:t> linear e sem clique auditivo. Pode incomodar por ser duro, mas facilita jogar títulos de MMO e RTS.</a:t>
            </a:r>
            <a:br>
              <a:rPr lang="pt-BR" sz="900">
                <a:solidFill>
                  <a:srgbClr val="FFFFFF"/>
                </a:solidFill>
                <a:latin typeface="Roboto Slab"/>
                <a:ea typeface="Roboto Slab"/>
                <a:cs typeface="Roboto Slab"/>
                <a:sym typeface="Roboto Slab"/>
              </a:rPr>
            </a:br>
            <a:br>
              <a:rPr b="1" lang="pt-BR" sz="900">
                <a:solidFill>
                  <a:srgbClr val="FFFFFF"/>
                </a:solidFill>
                <a:latin typeface="Roboto Slab"/>
                <a:ea typeface="Roboto Slab"/>
                <a:cs typeface="Roboto Slab"/>
                <a:sym typeface="Roboto Slab"/>
              </a:rPr>
            </a:br>
            <a:r>
              <a:rPr b="1" lang="pt-BR" sz="900">
                <a:solidFill>
                  <a:srgbClr val="FFFFFF"/>
                </a:solidFill>
                <a:latin typeface="Roboto Slab"/>
                <a:ea typeface="Roboto Slab"/>
                <a:cs typeface="Roboto Slab"/>
                <a:sym typeface="Roboto Slab"/>
              </a:rPr>
              <a:t>Switch Red: </a:t>
            </a:r>
            <a:r>
              <a:rPr lang="pt-BR" sz="900">
                <a:solidFill>
                  <a:srgbClr val="FFFFFF"/>
                </a:solidFill>
                <a:latin typeface="Roboto Slab"/>
                <a:ea typeface="Roboto Slab"/>
                <a:cs typeface="Roboto Slab"/>
                <a:sym typeface="Roboto Slab"/>
              </a:rPr>
              <a:t>linear, sem clique auditivo e muito bom para jogos, mas sua leveza pode atrapalhar jogadas precisas.</a:t>
            </a:r>
            <a:br>
              <a:rPr lang="pt-BR" sz="900">
                <a:solidFill>
                  <a:srgbClr val="FFFFFF"/>
                </a:solidFill>
                <a:latin typeface="Roboto Slab"/>
                <a:ea typeface="Roboto Slab"/>
                <a:cs typeface="Roboto Slab"/>
                <a:sym typeface="Roboto Slab"/>
              </a:rPr>
            </a:br>
            <a:br>
              <a:rPr lang="pt-BR" sz="900">
                <a:solidFill>
                  <a:srgbClr val="FFFFFF"/>
                </a:solidFill>
                <a:latin typeface="Roboto Slab"/>
                <a:ea typeface="Roboto Slab"/>
                <a:cs typeface="Roboto Slab"/>
                <a:sym typeface="Roboto Slab"/>
              </a:rPr>
            </a:br>
            <a:r>
              <a:rPr b="1" lang="pt-BR" sz="900">
                <a:solidFill>
                  <a:srgbClr val="FFFFFF"/>
                </a:solidFill>
                <a:latin typeface="Roboto Slab"/>
                <a:ea typeface="Roboto Slab"/>
                <a:cs typeface="Roboto Slab"/>
                <a:sym typeface="Roboto Slab"/>
              </a:rPr>
              <a:t>Switch Brown: </a:t>
            </a:r>
            <a:r>
              <a:rPr lang="pt-BR" sz="900">
                <a:solidFill>
                  <a:srgbClr val="FFFFFF"/>
                </a:solidFill>
                <a:latin typeface="Roboto Slab"/>
                <a:ea typeface="Roboto Slab"/>
                <a:cs typeface="Roboto Slab"/>
                <a:sym typeface="Roboto Slab"/>
              </a:rPr>
              <a:t>: tátil, sem clique auditivo, é indicado para novatos e considerado ótimo tanto para jogar quanto para digitar.</a:t>
            </a:r>
            <a:br>
              <a:rPr lang="pt-BR" sz="900">
                <a:solidFill>
                  <a:srgbClr val="FFFFFF"/>
                </a:solidFill>
                <a:latin typeface="Roboto Slab"/>
                <a:ea typeface="Roboto Slab"/>
                <a:cs typeface="Roboto Slab"/>
                <a:sym typeface="Roboto Slab"/>
              </a:rPr>
            </a:br>
            <a:br>
              <a:rPr lang="pt-BR" sz="900">
                <a:solidFill>
                  <a:srgbClr val="FFFFFF"/>
                </a:solidFill>
                <a:latin typeface="Roboto Slab"/>
                <a:ea typeface="Roboto Slab"/>
                <a:cs typeface="Roboto Slab"/>
                <a:sym typeface="Roboto Slab"/>
              </a:rPr>
            </a:br>
            <a:r>
              <a:rPr b="1" lang="pt-BR" sz="900">
                <a:solidFill>
                  <a:srgbClr val="FFFFFF"/>
                </a:solidFill>
                <a:latin typeface="Roboto Slab"/>
                <a:ea typeface="Roboto Slab"/>
                <a:cs typeface="Roboto Slab"/>
                <a:sym typeface="Roboto Slab"/>
              </a:rPr>
              <a:t>Switch Blue: </a:t>
            </a:r>
            <a:r>
              <a:rPr lang="pt-BR" sz="900">
                <a:solidFill>
                  <a:srgbClr val="FFFFFF"/>
                </a:solidFill>
                <a:latin typeface="Roboto Slab"/>
                <a:ea typeface="Roboto Slab"/>
                <a:cs typeface="Roboto Slab"/>
                <a:sym typeface="Roboto Slab"/>
              </a:rPr>
              <a:t>resistente e com clique auditivo, emite um som alto no acionamento da tecla, lembrando uma máquina de escrever. Criado para quem digita muito, não é indicado para gamers.</a:t>
            </a:r>
            <a:endParaRPr sz="900">
              <a:solidFill>
                <a:srgbClr val="FFFFFF"/>
              </a:solidFill>
              <a:latin typeface="Roboto Slab"/>
              <a:ea typeface="Roboto Slab"/>
              <a:cs typeface="Roboto Slab"/>
              <a:sym typeface="Roboto Slab"/>
            </a:endParaRPr>
          </a:p>
          <a:p>
            <a:pPr indent="0" lvl="0" marL="0" rtl="0" algn="l">
              <a:spcBef>
                <a:spcPts val="0"/>
              </a:spcBef>
              <a:spcAft>
                <a:spcPts val="0"/>
              </a:spcAft>
              <a:buNone/>
            </a:pPr>
            <a:r>
              <a:t/>
            </a:r>
            <a:endParaRPr sz="900">
              <a:solidFill>
                <a:srgbClr val="FFFFFF"/>
              </a:solidFill>
              <a:latin typeface="Roboto Slab"/>
              <a:ea typeface="Roboto Slab"/>
              <a:cs typeface="Roboto Slab"/>
              <a:sym typeface="Roboto Slab"/>
            </a:endParaRPr>
          </a:p>
          <a:p>
            <a:pPr indent="0" lvl="0" marL="0" rtl="0" algn="l">
              <a:spcBef>
                <a:spcPts val="0"/>
              </a:spcBef>
              <a:spcAft>
                <a:spcPts val="0"/>
              </a:spcAft>
              <a:buNone/>
            </a:pPr>
            <a:r>
              <a:rPr b="1" lang="pt-BR" sz="900">
                <a:solidFill>
                  <a:srgbClr val="FFFFFF"/>
                </a:solidFill>
                <a:latin typeface="Roboto Slab"/>
                <a:ea typeface="Roboto Slab"/>
                <a:cs typeface="Roboto Slab"/>
                <a:sym typeface="Roboto Slab"/>
              </a:rPr>
              <a:t>Switch Green: </a:t>
            </a:r>
            <a:r>
              <a:rPr lang="pt-BR" sz="900">
                <a:solidFill>
                  <a:srgbClr val="FFFFFF"/>
                </a:solidFill>
                <a:latin typeface="Roboto Slab"/>
                <a:ea typeface="Roboto Slab"/>
                <a:cs typeface="Roboto Slab"/>
                <a:sym typeface="Roboto Slab"/>
              </a:rPr>
              <a:t>muito parecido com o tipo Blue, mas um pouco mais resistente ao toque. É tátil, tem clique auditivo e é mais indicado para digitadores do que para gamers.</a:t>
            </a:r>
            <a:br>
              <a:rPr lang="pt-BR" sz="900">
                <a:solidFill>
                  <a:srgbClr val="FFFFFF"/>
                </a:solidFill>
                <a:latin typeface="Roboto Slab"/>
                <a:ea typeface="Roboto Slab"/>
                <a:cs typeface="Roboto Slab"/>
                <a:sym typeface="Roboto Slab"/>
              </a:rPr>
            </a:br>
            <a:endParaRPr sz="900">
              <a:solidFill>
                <a:srgbClr val="FFFFFF"/>
              </a:solidFill>
              <a:latin typeface="Roboto Slab"/>
              <a:ea typeface="Roboto Slab"/>
              <a:cs typeface="Roboto Slab"/>
              <a:sym typeface="Roboto Slab"/>
            </a:endParaRPr>
          </a:p>
          <a:p>
            <a:pPr indent="0" lvl="0" marL="0" rtl="0" algn="l">
              <a:spcBef>
                <a:spcPts val="0"/>
              </a:spcBef>
              <a:spcAft>
                <a:spcPts val="0"/>
              </a:spcAft>
              <a:buNone/>
            </a:pPr>
            <a:r>
              <a:t/>
            </a:r>
            <a:endParaRPr sz="900">
              <a:solidFill>
                <a:srgbClr val="FFFFFF"/>
              </a:solidFill>
              <a:latin typeface="Roboto Slab"/>
              <a:ea typeface="Roboto Slab"/>
              <a:cs typeface="Roboto Slab"/>
              <a:sym typeface="Roboto Slab"/>
            </a:endParaRPr>
          </a:p>
          <a:p>
            <a:pPr indent="0" lvl="0" marL="0" rtl="0" algn="l">
              <a:spcBef>
                <a:spcPts val="0"/>
              </a:spcBef>
              <a:spcAft>
                <a:spcPts val="0"/>
              </a:spcAft>
              <a:buNone/>
            </a:pPr>
            <a:r>
              <a:t/>
            </a:r>
            <a:endParaRPr sz="900">
              <a:solidFill>
                <a:srgbClr val="FFFFFF"/>
              </a:solidFill>
              <a:latin typeface="Roboto Slab"/>
              <a:ea typeface="Roboto Slab"/>
              <a:cs typeface="Roboto Slab"/>
              <a:sym typeface="Roboto Slab"/>
            </a:endParaRPr>
          </a:p>
        </p:txBody>
      </p:sp>
      <p:pic>
        <p:nvPicPr>
          <p:cNvPr id="155" name="Google Shape;155;p22"/>
          <p:cNvPicPr preferRelativeResize="0"/>
          <p:nvPr/>
        </p:nvPicPr>
        <p:blipFill>
          <a:blip r:embed="rId3">
            <a:alphaModFix/>
          </a:blip>
          <a:stretch>
            <a:fillRect/>
          </a:stretch>
        </p:blipFill>
        <p:spPr>
          <a:xfrm>
            <a:off x="6585575" y="1306375"/>
            <a:ext cx="2129200" cy="1465650"/>
          </a:xfrm>
          <a:prstGeom prst="rect">
            <a:avLst/>
          </a:prstGeom>
          <a:noFill/>
          <a:ln>
            <a:noFill/>
          </a:ln>
        </p:spPr>
      </p:pic>
      <p:pic>
        <p:nvPicPr>
          <p:cNvPr id="156" name="Google Shape;156;p22"/>
          <p:cNvPicPr preferRelativeResize="0"/>
          <p:nvPr/>
        </p:nvPicPr>
        <p:blipFill>
          <a:blip r:embed="rId4">
            <a:alphaModFix/>
          </a:blip>
          <a:stretch>
            <a:fillRect/>
          </a:stretch>
        </p:blipFill>
        <p:spPr>
          <a:xfrm>
            <a:off x="6546625" y="3253075"/>
            <a:ext cx="2205150" cy="1372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3"/>
          <p:cNvSpPr txBox="1"/>
          <p:nvPr>
            <p:ph type="title"/>
          </p:nvPr>
        </p:nvSpPr>
        <p:spPr>
          <a:xfrm>
            <a:off x="266425" y="435800"/>
            <a:ext cx="85923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sz="2400"/>
              <a:t>Mouses</a:t>
            </a:r>
            <a:endParaRPr sz="2400"/>
          </a:p>
        </p:txBody>
      </p:sp>
      <p:sp>
        <p:nvSpPr>
          <p:cNvPr id="162" name="Google Shape;162;p23"/>
          <p:cNvSpPr txBox="1"/>
          <p:nvPr/>
        </p:nvSpPr>
        <p:spPr>
          <a:xfrm>
            <a:off x="1413525" y="2005600"/>
            <a:ext cx="4262700" cy="4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63" name="Google Shape;163;p23"/>
          <p:cNvSpPr txBox="1"/>
          <p:nvPr/>
        </p:nvSpPr>
        <p:spPr>
          <a:xfrm>
            <a:off x="495850" y="1702175"/>
            <a:ext cx="5417400" cy="29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64" name="Google Shape;164;p23"/>
          <p:cNvSpPr txBox="1"/>
          <p:nvPr/>
        </p:nvSpPr>
        <p:spPr>
          <a:xfrm>
            <a:off x="170200" y="1317350"/>
            <a:ext cx="6268500" cy="360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900">
                <a:solidFill>
                  <a:srgbClr val="FFFFFF"/>
                </a:solidFill>
                <a:latin typeface="Roboto Slab"/>
                <a:ea typeface="Roboto Slab"/>
                <a:cs typeface="Roboto Slab"/>
                <a:sym typeface="Roboto Slab"/>
              </a:rPr>
              <a:t>Mouses de LED: </a:t>
            </a:r>
            <a:r>
              <a:rPr lang="pt-BR" sz="900">
                <a:solidFill>
                  <a:srgbClr val="FFFFFF"/>
                </a:solidFill>
                <a:latin typeface="Roboto Slab"/>
                <a:ea typeface="Roboto Slab"/>
                <a:cs typeface="Roboto Slab"/>
                <a:sym typeface="Roboto Slab"/>
              </a:rPr>
              <a:t>Apesar de as pesquisas para os primeiros modelos de mouse óticos terem começado em 1980, foi só em 1999 que o primeiro modelo comercial desse tipo de dispositivo foi lançado. O IntelliMouse com IntelliEye, da Microsoft, funcionava sobre quase qualquer tipo de superfície e apresentou melhoras muito significativas quando comparado com o mouse mecânico. </a:t>
            </a:r>
            <a:endParaRPr sz="900">
              <a:solidFill>
                <a:srgbClr val="FFFFFF"/>
              </a:solidFill>
              <a:latin typeface="Roboto Slab"/>
              <a:ea typeface="Roboto Slab"/>
              <a:cs typeface="Roboto Slab"/>
              <a:sym typeface="Roboto Slab"/>
            </a:endParaRPr>
          </a:p>
          <a:p>
            <a:pPr indent="0" lvl="0" marL="0" rtl="0" algn="l">
              <a:spcBef>
                <a:spcPts val="0"/>
              </a:spcBef>
              <a:spcAft>
                <a:spcPts val="0"/>
              </a:spcAft>
              <a:buNone/>
            </a:pPr>
            <a:r>
              <a:t/>
            </a:r>
            <a:endParaRPr sz="900">
              <a:solidFill>
                <a:srgbClr val="FFFFFF"/>
              </a:solidFill>
              <a:latin typeface="Roboto Slab"/>
              <a:ea typeface="Roboto Slab"/>
              <a:cs typeface="Roboto Slab"/>
              <a:sym typeface="Roboto Slab"/>
            </a:endParaRPr>
          </a:p>
          <a:p>
            <a:pPr indent="0" lvl="0" marL="0" rtl="0" algn="l">
              <a:spcBef>
                <a:spcPts val="0"/>
              </a:spcBef>
              <a:spcAft>
                <a:spcPts val="0"/>
              </a:spcAft>
              <a:buNone/>
            </a:pPr>
            <a:r>
              <a:rPr lang="pt-BR" sz="900">
                <a:solidFill>
                  <a:srgbClr val="FFFFFF"/>
                </a:solidFill>
                <a:latin typeface="Roboto Slab"/>
                <a:ea typeface="Roboto Slab"/>
                <a:cs typeface="Roboto Slab"/>
                <a:sym typeface="Roboto Slab"/>
              </a:rPr>
              <a:t>A principal diferença era o fato de que a “bolinha” do mouse mecânico foi substituída por um LED infravermelho, apresentando a vantagem de esse modelo não acumular sujeira, evitando assim que o usuário precisasse abrir o dispositivo e limpá-lo. A série IntelliMouse também foi a primeira a incorporar a scroll wheel.</a:t>
            </a:r>
            <a:endParaRPr sz="900">
              <a:solidFill>
                <a:srgbClr val="FFFFFF"/>
              </a:solidFill>
              <a:latin typeface="Roboto Slab"/>
              <a:ea typeface="Roboto Slab"/>
              <a:cs typeface="Roboto Slab"/>
              <a:sym typeface="Roboto Slab"/>
            </a:endParaRPr>
          </a:p>
          <a:p>
            <a:pPr indent="0" lvl="0" marL="0" rtl="0" algn="l">
              <a:spcBef>
                <a:spcPts val="0"/>
              </a:spcBef>
              <a:spcAft>
                <a:spcPts val="0"/>
              </a:spcAft>
              <a:buNone/>
            </a:pPr>
            <a:r>
              <a:t/>
            </a:r>
            <a:endParaRPr sz="900">
              <a:solidFill>
                <a:srgbClr val="FFFFFF"/>
              </a:solidFill>
              <a:latin typeface="Roboto Slab"/>
              <a:ea typeface="Roboto Slab"/>
              <a:cs typeface="Roboto Slab"/>
              <a:sym typeface="Roboto Slab"/>
            </a:endParaRPr>
          </a:p>
          <a:p>
            <a:pPr indent="0" lvl="0" marL="0" rtl="0" algn="l">
              <a:spcBef>
                <a:spcPts val="0"/>
              </a:spcBef>
              <a:spcAft>
                <a:spcPts val="0"/>
              </a:spcAft>
              <a:buNone/>
            </a:pPr>
            <a:r>
              <a:rPr lang="pt-BR" sz="900">
                <a:solidFill>
                  <a:srgbClr val="FFFFFF"/>
                </a:solidFill>
                <a:latin typeface="Roboto Slab"/>
                <a:ea typeface="Roboto Slab"/>
                <a:cs typeface="Roboto Slab"/>
                <a:sym typeface="Roboto Slab"/>
              </a:rPr>
              <a:t>Mais tarde, esses modelos acabaram evoluindo, e o LED foi substituído por um laser díodo, ganhando as prateleiras em 2004 com o MX 1000, produto da Logitech.</a:t>
            </a:r>
            <a:br>
              <a:rPr lang="pt-BR" sz="900">
                <a:solidFill>
                  <a:srgbClr val="FFFFFF"/>
                </a:solidFill>
                <a:latin typeface="Roboto Slab"/>
                <a:ea typeface="Roboto Slab"/>
                <a:cs typeface="Roboto Slab"/>
                <a:sym typeface="Roboto Slab"/>
              </a:rPr>
            </a:br>
            <a:br>
              <a:rPr lang="pt-BR" sz="900">
                <a:solidFill>
                  <a:srgbClr val="FFFFFF"/>
                </a:solidFill>
                <a:latin typeface="Roboto Slab"/>
                <a:ea typeface="Roboto Slab"/>
                <a:cs typeface="Roboto Slab"/>
                <a:sym typeface="Roboto Slab"/>
              </a:rPr>
            </a:br>
            <a:r>
              <a:rPr b="1" lang="pt-BR" sz="900">
                <a:solidFill>
                  <a:srgbClr val="FFFFFF"/>
                </a:solidFill>
                <a:latin typeface="Roboto Slab"/>
                <a:ea typeface="Roboto Slab"/>
                <a:cs typeface="Roboto Slab"/>
                <a:sym typeface="Roboto Slab"/>
              </a:rPr>
              <a:t>Mouses Gamers (atuais):</a:t>
            </a:r>
            <a:r>
              <a:rPr lang="pt-BR" sz="900">
                <a:solidFill>
                  <a:srgbClr val="FFFFFF"/>
                </a:solidFill>
                <a:latin typeface="Roboto Slab"/>
                <a:ea typeface="Roboto Slab"/>
                <a:cs typeface="Roboto Slab"/>
                <a:sym typeface="Roboto Slab"/>
              </a:rPr>
              <a:t> Eles têm um design futurista que não é só estilo, mas também conforto, vários botões adicionais pra atalhos e configurações especiais.</a:t>
            </a:r>
            <a:endParaRPr sz="900">
              <a:solidFill>
                <a:srgbClr val="FFFFFF"/>
              </a:solidFill>
              <a:latin typeface="Roboto Slab"/>
              <a:ea typeface="Roboto Slab"/>
              <a:cs typeface="Roboto Slab"/>
              <a:sym typeface="Roboto Slab"/>
            </a:endParaRPr>
          </a:p>
          <a:p>
            <a:pPr indent="0" lvl="0" marL="0" rtl="0" algn="l">
              <a:spcBef>
                <a:spcPts val="0"/>
              </a:spcBef>
              <a:spcAft>
                <a:spcPts val="0"/>
              </a:spcAft>
              <a:buNone/>
            </a:pPr>
            <a:r>
              <a:t/>
            </a:r>
            <a:endParaRPr sz="900">
              <a:solidFill>
                <a:srgbClr val="FFFFFF"/>
              </a:solidFill>
              <a:latin typeface="Roboto Slab"/>
              <a:ea typeface="Roboto Slab"/>
              <a:cs typeface="Roboto Slab"/>
              <a:sym typeface="Roboto Slab"/>
            </a:endParaRPr>
          </a:p>
          <a:p>
            <a:pPr indent="0" lvl="0" marL="0" rtl="0" algn="l">
              <a:spcBef>
                <a:spcPts val="0"/>
              </a:spcBef>
              <a:spcAft>
                <a:spcPts val="0"/>
              </a:spcAft>
              <a:buNone/>
            </a:pPr>
            <a:r>
              <a:rPr lang="pt-BR" sz="900">
                <a:solidFill>
                  <a:srgbClr val="FFFFFF"/>
                </a:solidFill>
                <a:latin typeface="Roboto Slab"/>
                <a:ea typeface="Roboto Slab"/>
                <a:cs typeface="Roboto Slab"/>
                <a:sym typeface="Roboto Slab"/>
              </a:rPr>
              <a:t>Um dos valores levados em conta por esse público é o DPI, ou pontos por polegada. Basicamente, quanto maior ele for, maior a sensibilidade de movimento do mouse. Razer, SteelSeries e a Logitech se destacam nesse mercado. Os sensores também </a:t>
            </a:r>
            <a:r>
              <a:rPr lang="pt-BR" sz="900">
                <a:solidFill>
                  <a:srgbClr val="FFFFFF"/>
                </a:solidFill>
                <a:latin typeface="Roboto Slab"/>
                <a:ea typeface="Roboto Slab"/>
                <a:cs typeface="Roboto Slab"/>
                <a:sym typeface="Roboto Slab"/>
              </a:rPr>
              <a:t>evoluíram</a:t>
            </a:r>
            <a:r>
              <a:rPr lang="pt-BR" sz="900">
                <a:solidFill>
                  <a:srgbClr val="FFFFFF"/>
                </a:solidFill>
                <a:latin typeface="Roboto Slab"/>
                <a:ea typeface="Roboto Slab"/>
                <a:cs typeface="Roboto Slab"/>
                <a:sym typeface="Roboto Slab"/>
              </a:rPr>
              <a:t> muito, a marca Razer é uma pioneira e se destaca nesse quesito, já tendo mouses com sensores até 5G.</a:t>
            </a:r>
            <a:endParaRPr sz="900">
              <a:solidFill>
                <a:srgbClr val="FFFFFF"/>
              </a:solidFill>
              <a:latin typeface="Roboto Slab"/>
              <a:ea typeface="Roboto Slab"/>
              <a:cs typeface="Roboto Slab"/>
              <a:sym typeface="Roboto Slab"/>
            </a:endParaRPr>
          </a:p>
          <a:p>
            <a:pPr indent="0" lvl="0" marL="0" rtl="0" algn="l">
              <a:spcBef>
                <a:spcPts val="0"/>
              </a:spcBef>
              <a:spcAft>
                <a:spcPts val="0"/>
              </a:spcAft>
              <a:buNone/>
            </a:pPr>
            <a:r>
              <a:t/>
            </a:r>
            <a:endParaRPr sz="900">
              <a:solidFill>
                <a:srgbClr val="FFFFFF"/>
              </a:solidFill>
              <a:latin typeface="Roboto Slab"/>
              <a:ea typeface="Roboto Slab"/>
              <a:cs typeface="Roboto Slab"/>
              <a:sym typeface="Roboto Slab"/>
            </a:endParaRPr>
          </a:p>
        </p:txBody>
      </p:sp>
      <p:pic>
        <p:nvPicPr>
          <p:cNvPr id="165" name="Google Shape;165;p23"/>
          <p:cNvPicPr preferRelativeResize="0"/>
          <p:nvPr/>
        </p:nvPicPr>
        <p:blipFill>
          <a:blip r:embed="rId3">
            <a:alphaModFix/>
          </a:blip>
          <a:stretch>
            <a:fillRect/>
          </a:stretch>
        </p:blipFill>
        <p:spPr>
          <a:xfrm>
            <a:off x="6816496" y="2005600"/>
            <a:ext cx="2060266" cy="1267075"/>
          </a:xfrm>
          <a:prstGeom prst="rect">
            <a:avLst/>
          </a:prstGeom>
          <a:noFill/>
          <a:ln>
            <a:noFill/>
          </a:ln>
        </p:spPr>
      </p:pic>
      <p:pic>
        <p:nvPicPr>
          <p:cNvPr id="166" name="Google Shape;166;p23"/>
          <p:cNvPicPr preferRelativeResize="0"/>
          <p:nvPr/>
        </p:nvPicPr>
        <p:blipFill>
          <a:blip r:embed="rId4">
            <a:alphaModFix/>
          </a:blip>
          <a:stretch>
            <a:fillRect/>
          </a:stretch>
        </p:blipFill>
        <p:spPr>
          <a:xfrm>
            <a:off x="6816503" y="501700"/>
            <a:ext cx="2060250" cy="1267075"/>
          </a:xfrm>
          <a:prstGeom prst="rect">
            <a:avLst/>
          </a:prstGeom>
          <a:noFill/>
          <a:ln>
            <a:noFill/>
          </a:ln>
        </p:spPr>
      </p:pic>
      <p:pic>
        <p:nvPicPr>
          <p:cNvPr id="167" name="Google Shape;167;p23"/>
          <p:cNvPicPr preferRelativeResize="0"/>
          <p:nvPr/>
        </p:nvPicPr>
        <p:blipFill>
          <a:blip r:embed="rId5">
            <a:alphaModFix/>
          </a:blip>
          <a:stretch>
            <a:fillRect/>
          </a:stretch>
        </p:blipFill>
        <p:spPr>
          <a:xfrm>
            <a:off x="6793825" y="3509500"/>
            <a:ext cx="2105601" cy="1178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sz="2400"/>
              <a:t>Sistemas operacionais que marcaram a história</a:t>
            </a:r>
            <a:endParaRPr sz="2400"/>
          </a:p>
        </p:txBody>
      </p:sp>
      <p:sp>
        <p:nvSpPr>
          <p:cNvPr id="70" name="Google Shape;70;p14"/>
          <p:cNvSpPr txBox="1"/>
          <p:nvPr>
            <p:ph idx="1" type="body"/>
          </p:nvPr>
        </p:nvSpPr>
        <p:spPr>
          <a:xfrm>
            <a:off x="387900" y="1460225"/>
            <a:ext cx="3216300" cy="30789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pt-BR" sz="1200"/>
              <a:t>Windows 2000 (2000)</a:t>
            </a:r>
            <a:endParaRPr sz="1200"/>
          </a:p>
          <a:p>
            <a:pPr indent="-304800" lvl="0" marL="457200" rtl="0" algn="l">
              <a:spcBef>
                <a:spcPts val="0"/>
              </a:spcBef>
              <a:spcAft>
                <a:spcPts val="0"/>
              </a:spcAft>
              <a:buSzPts val="1200"/>
              <a:buChar char="●"/>
            </a:pPr>
            <a:r>
              <a:rPr lang="pt-BR" sz="1200"/>
              <a:t>Windows ME (2000)</a:t>
            </a:r>
            <a:endParaRPr sz="1200"/>
          </a:p>
          <a:p>
            <a:pPr indent="-304800" lvl="0" marL="457200" rtl="0" algn="l">
              <a:spcBef>
                <a:spcPts val="0"/>
              </a:spcBef>
              <a:spcAft>
                <a:spcPts val="0"/>
              </a:spcAft>
              <a:buSzPts val="1200"/>
              <a:buChar char="●"/>
            </a:pPr>
            <a:r>
              <a:rPr lang="pt-BR" sz="1200"/>
              <a:t>OS X (2001)</a:t>
            </a:r>
            <a:endParaRPr sz="1200"/>
          </a:p>
          <a:p>
            <a:pPr indent="-304800" lvl="0" marL="457200" rtl="0" algn="l">
              <a:spcBef>
                <a:spcPts val="0"/>
              </a:spcBef>
              <a:spcAft>
                <a:spcPts val="0"/>
              </a:spcAft>
              <a:buSzPts val="1200"/>
              <a:buChar char="●"/>
            </a:pPr>
            <a:r>
              <a:rPr lang="pt-BR" sz="1200"/>
              <a:t>Windows XP (2001)</a:t>
            </a:r>
            <a:endParaRPr sz="1200"/>
          </a:p>
          <a:p>
            <a:pPr indent="-304800" lvl="0" marL="457200" rtl="0" algn="l">
              <a:spcBef>
                <a:spcPts val="0"/>
              </a:spcBef>
              <a:spcAft>
                <a:spcPts val="0"/>
              </a:spcAft>
              <a:buSzPts val="1200"/>
              <a:buChar char="●"/>
            </a:pPr>
            <a:r>
              <a:rPr lang="pt-BR" sz="1200"/>
              <a:t>OS X Tiger (2004)</a:t>
            </a:r>
            <a:endParaRPr sz="1200"/>
          </a:p>
          <a:p>
            <a:pPr indent="-304800" lvl="0" marL="457200" rtl="0" algn="l">
              <a:spcBef>
                <a:spcPts val="0"/>
              </a:spcBef>
              <a:spcAft>
                <a:spcPts val="0"/>
              </a:spcAft>
              <a:buSzPts val="1200"/>
              <a:buChar char="●"/>
            </a:pPr>
            <a:r>
              <a:rPr lang="pt-BR" sz="1200"/>
              <a:t>Linux (2004)</a:t>
            </a:r>
            <a:endParaRPr sz="1200"/>
          </a:p>
          <a:p>
            <a:pPr indent="-304800" lvl="0" marL="457200" rtl="0" algn="l">
              <a:spcBef>
                <a:spcPts val="0"/>
              </a:spcBef>
              <a:spcAft>
                <a:spcPts val="0"/>
              </a:spcAft>
              <a:buSzPts val="1200"/>
              <a:buChar char="●"/>
            </a:pPr>
            <a:r>
              <a:rPr lang="pt-BR" sz="1200"/>
              <a:t>Windows Vista (2006)</a:t>
            </a:r>
            <a:endParaRPr sz="1200"/>
          </a:p>
          <a:p>
            <a:pPr indent="-304800" lvl="0" marL="457200" rtl="0" algn="l">
              <a:spcBef>
                <a:spcPts val="0"/>
              </a:spcBef>
              <a:spcAft>
                <a:spcPts val="0"/>
              </a:spcAft>
              <a:buSzPts val="1200"/>
              <a:buChar char="●"/>
            </a:pPr>
            <a:r>
              <a:rPr lang="pt-BR" sz="1200"/>
              <a:t>Windows 7 (2009)</a:t>
            </a:r>
            <a:endParaRPr sz="1200"/>
          </a:p>
          <a:p>
            <a:pPr indent="-304800" lvl="0" marL="457200" rtl="0" algn="l">
              <a:spcBef>
                <a:spcPts val="0"/>
              </a:spcBef>
              <a:spcAft>
                <a:spcPts val="0"/>
              </a:spcAft>
              <a:buSzPts val="1200"/>
              <a:buChar char="●"/>
            </a:pPr>
            <a:r>
              <a:rPr lang="pt-BR" sz="1200"/>
              <a:t>Windows 8 (2012)</a:t>
            </a:r>
            <a:endParaRPr sz="1200"/>
          </a:p>
          <a:p>
            <a:pPr indent="-304800" lvl="0" marL="457200" rtl="0" algn="l">
              <a:spcBef>
                <a:spcPts val="0"/>
              </a:spcBef>
              <a:spcAft>
                <a:spcPts val="0"/>
              </a:spcAft>
              <a:buSzPts val="1200"/>
              <a:buChar char="●"/>
            </a:pPr>
            <a:r>
              <a:rPr lang="pt-BR" sz="1200"/>
              <a:t>Windows 8.1 (2013)</a:t>
            </a:r>
            <a:endParaRPr sz="1200"/>
          </a:p>
          <a:p>
            <a:pPr indent="-304800" lvl="0" marL="457200" rtl="0" algn="l">
              <a:spcBef>
                <a:spcPts val="0"/>
              </a:spcBef>
              <a:spcAft>
                <a:spcPts val="0"/>
              </a:spcAft>
              <a:buSzPts val="1200"/>
              <a:buChar char="●"/>
            </a:pPr>
            <a:r>
              <a:rPr lang="pt-BR" sz="1200"/>
              <a:t>Windows 10 (2015)</a:t>
            </a:r>
            <a:endParaRPr sz="1200"/>
          </a:p>
          <a:p>
            <a:pPr indent="0" lvl="0" marL="457200" rtl="0" algn="l">
              <a:spcBef>
                <a:spcPts val="1600"/>
              </a:spcBef>
              <a:spcAft>
                <a:spcPts val="0"/>
              </a:spcAft>
              <a:buNone/>
            </a:pPr>
            <a:r>
              <a:t/>
            </a:r>
            <a:endParaRPr sz="1200"/>
          </a:p>
          <a:p>
            <a:pPr indent="0" lvl="0" marL="0" rtl="0" algn="l">
              <a:spcBef>
                <a:spcPts val="1600"/>
              </a:spcBef>
              <a:spcAft>
                <a:spcPts val="0"/>
              </a:spcAft>
              <a:buNone/>
            </a:pPr>
            <a:r>
              <a:t/>
            </a:r>
            <a:endParaRPr sz="1200"/>
          </a:p>
          <a:p>
            <a:pPr indent="0" lvl="0" marL="457200" rtl="0" algn="l">
              <a:spcBef>
                <a:spcPts val="1600"/>
              </a:spcBef>
              <a:spcAft>
                <a:spcPts val="1600"/>
              </a:spcAft>
              <a:buNone/>
            </a:pPr>
            <a:r>
              <a:t/>
            </a:r>
            <a:endParaRPr sz="1200"/>
          </a:p>
        </p:txBody>
      </p:sp>
      <p:pic>
        <p:nvPicPr>
          <p:cNvPr id="71" name="Google Shape;71;p14"/>
          <p:cNvPicPr preferRelativeResize="0"/>
          <p:nvPr/>
        </p:nvPicPr>
        <p:blipFill>
          <a:blip r:embed="rId3">
            <a:alphaModFix/>
          </a:blip>
          <a:stretch>
            <a:fillRect/>
          </a:stretch>
        </p:blipFill>
        <p:spPr>
          <a:xfrm>
            <a:off x="3755675" y="1277550"/>
            <a:ext cx="1979775" cy="1482925"/>
          </a:xfrm>
          <a:prstGeom prst="rect">
            <a:avLst/>
          </a:prstGeom>
          <a:noFill/>
          <a:ln>
            <a:noFill/>
          </a:ln>
        </p:spPr>
      </p:pic>
      <p:pic>
        <p:nvPicPr>
          <p:cNvPr id="72" name="Google Shape;72;p14"/>
          <p:cNvPicPr preferRelativeResize="0"/>
          <p:nvPr/>
        </p:nvPicPr>
        <p:blipFill>
          <a:blip r:embed="rId4">
            <a:alphaModFix/>
          </a:blip>
          <a:stretch>
            <a:fillRect/>
          </a:stretch>
        </p:blipFill>
        <p:spPr>
          <a:xfrm>
            <a:off x="6410533" y="1245525"/>
            <a:ext cx="1977218" cy="1482925"/>
          </a:xfrm>
          <a:prstGeom prst="rect">
            <a:avLst/>
          </a:prstGeom>
          <a:noFill/>
          <a:ln>
            <a:noFill/>
          </a:ln>
        </p:spPr>
      </p:pic>
      <p:pic>
        <p:nvPicPr>
          <p:cNvPr id="73" name="Google Shape;73;p14"/>
          <p:cNvPicPr preferRelativeResize="0"/>
          <p:nvPr/>
        </p:nvPicPr>
        <p:blipFill>
          <a:blip r:embed="rId5">
            <a:alphaModFix/>
          </a:blip>
          <a:stretch>
            <a:fillRect/>
          </a:stretch>
        </p:blipFill>
        <p:spPr>
          <a:xfrm>
            <a:off x="3783525" y="2999875"/>
            <a:ext cx="1924074" cy="1539251"/>
          </a:xfrm>
          <a:prstGeom prst="rect">
            <a:avLst/>
          </a:prstGeom>
          <a:noFill/>
          <a:ln>
            <a:noFill/>
          </a:ln>
        </p:spPr>
      </p:pic>
      <p:pic>
        <p:nvPicPr>
          <p:cNvPr id="74" name="Google Shape;74;p14"/>
          <p:cNvPicPr preferRelativeResize="0"/>
          <p:nvPr/>
        </p:nvPicPr>
        <p:blipFill>
          <a:blip r:embed="rId6">
            <a:alphaModFix/>
          </a:blip>
          <a:stretch>
            <a:fillRect/>
          </a:stretch>
        </p:blipFill>
        <p:spPr>
          <a:xfrm>
            <a:off x="6410526" y="2999875"/>
            <a:ext cx="2063774" cy="1539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sz="2400"/>
              <a:t>Placa mãe ITX, LPX, BTX e ATX</a:t>
            </a:r>
            <a:endParaRPr sz="2400"/>
          </a:p>
        </p:txBody>
      </p:sp>
      <p:sp>
        <p:nvSpPr>
          <p:cNvPr id="80" name="Google Shape;80;p15"/>
          <p:cNvSpPr txBox="1"/>
          <p:nvPr>
            <p:ph idx="1" type="body"/>
          </p:nvPr>
        </p:nvSpPr>
        <p:spPr>
          <a:xfrm>
            <a:off x="199825" y="1358500"/>
            <a:ext cx="6934500" cy="3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800">
                <a:latin typeface="Roboto Slab"/>
                <a:ea typeface="Roboto Slab"/>
                <a:cs typeface="Roboto Slab"/>
                <a:sym typeface="Roboto Slab"/>
              </a:rPr>
              <a:t>ITX: </a:t>
            </a:r>
            <a:r>
              <a:rPr lang="pt-BR" sz="800">
                <a:latin typeface="Roboto Slab"/>
                <a:ea typeface="Roboto Slab"/>
                <a:cs typeface="Roboto Slab"/>
                <a:sym typeface="Roboto Slab"/>
              </a:rPr>
              <a:t>É um padrão de placa-mãe criado em 2001 pela VIA Technologies. Destinada a computadores altamente integrados e compactados, com a filosofia de oferecer não o computador mais rápido do mercado, mas sim o mais barato, já que na maioria das vezes as pessoas usam um computador para poder navegar na Internet e editar textos.A intenção da placa-mãe ITX é ter tudo on-board, ou seja, vídeo, áudio, modem e rede integrados na placa-mãe.Outra diferença dessa placa-mãe está em sua fonte de alimentação. Como possui menos periféricos, reduzindo assim o consumo de energia, sua fonte de alimentação pode ser fisicamente menor, possibilitando montar um computador mais compacto.</a:t>
            </a:r>
            <a:endParaRPr sz="800">
              <a:latin typeface="Roboto Slab"/>
              <a:ea typeface="Roboto Slab"/>
              <a:cs typeface="Roboto Slab"/>
              <a:sym typeface="Roboto Slab"/>
            </a:endParaRPr>
          </a:p>
          <a:p>
            <a:pPr indent="0" lvl="0" marL="0" rtl="0" algn="l">
              <a:spcBef>
                <a:spcPts val="1600"/>
              </a:spcBef>
              <a:spcAft>
                <a:spcPts val="0"/>
              </a:spcAft>
              <a:buNone/>
            </a:pPr>
            <a:r>
              <a:rPr b="1" lang="pt-BR" sz="800">
                <a:latin typeface="Roboto Slab"/>
                <a:ea typeface="Roboto Slab"/>
                <a:cs typeface="Roboto Slab"/>
                <a:sym typeface="Roboto Slab"/>
              </a:rPr>
              <a:t>LPX: </a:t>
            </a:r>
            <a:r>
              <a:rPr lang="pt-BR" sz="800">
                <a:latin typeface="Roboto Slab"/>
                <a:ea typeface="Roboto Slab"/>
                <a:cs typeface="Roboto Slab"/>
                <a:sym typeface="Roboto Slab"/>
              </a:rPr>
              <a:t>Formato de placas-mãe usado por alguns PCs "de marca" como por exemplo Compaq. Seu principal diferencial é não ter slots. Os slots estão localizados em uma placa a parte, também chamada "backplane", que é encaixada à placa-mãe através de um conector especial. Seu tamanho padrão é de 22 cm x 33 cm. Existe ainda um padrão menor, chamado Mini LPX, que mede 25,4 cm x 21,8 cm. Esse padrão foi criado para permitir PCs mais "finos", já que as placas de expansão em vez de ficarem perpendiculares à placa-mãe, como é o normal, ficam paralelas.</a:t>
            </a:r>
            <a:endParaRPr sz="800">
              <a:latin typeface="Roboto Slab"/>
              <a:ea typeface="Roboto Slab"/>
              <a:cs typeface="Roboto Slab"/>
              <a:sym typeface="Roboto Slab"/>
            </a:endParaRPr>
          </a:p>
          <a:p>
            <a:pPr indent="0" lvl="0" marL="0" rtl="0" algn="l">
              <a:spcBef>
                <a:spcPts val="1600"/>
              </a:spcBef>
              <a:spcAft>
                <a:spcPts val="0"/>
              </a:spcAft>
              <a:buNone/>
            </a:pPr>
            <a:r>
              <a:rPr b="1" lang="pt-BR" sz="800">
                <a:latin typeface="Roboto Slab"/>
                <a:ea typeface="Roboto Slab"/>
                <a:cs typeface="Roboto Slab"/>
                <a:sym typeface="Roboto Slab"/>
              </a:rPr>
              <a:t>BTX: </a:t>
            </a:r>
            <a:r>
              <a:rPr lang="pt-BR" sz="800">
                <a:latin typeface="Roboto Slab"/>
                <a:ea typeface="Roboto Slab"/>
                <a:cs typeface="Roboto Slab"/>
                <a:sym typeface="Roboto Slab"/>
              </a:rPr>
              <a:t>BTX é um formato de motherboards criado pela Intel e lançado em 2003 para substituir o formato ATX. O objectivo do BTX foi </a:t>
            </a:r>
            <a:r>
              <a:rPr lang="pt-BR" sz="800">
                <a:latin typeface="Roboto Slab"/>
                <a:ea typeface="Roboto Slab"/>
                <a:cs typeface="Roboto Slab"/>
                <a:sym typeface="Roboto Slab"/>
              </a:rPr>
              <a:t>otimizar</a:t>
            </a:r>
            <a:r>
              <a:rPr lang="pt-BR" sz="800">
                <a:latin typeface="Roboto Slab"/>
                <a:ea typeface="Roboto Slab"/>
                <a:cs typeface="Roboto Slab"/>
                <a:sym typeface="Roboto Slab"/>
              </a:rPr>
              <a:t> o desempenho do sistema e melhorar a ventilação interna. Actualmente, o desenvolvimento desse padrão está parado.</a:t>
            </a:r>
            <a:br>
              <a:rPr lang="pt-BR" sz="800">
                <a:latin typeface="Roboto Slab"/>
                <a:ea typeface="Roboto Slab"/>
                <a:cs typeface="Roboto Slab"/>
                <a:sym typeface="Roboto Slab"/>
              </a:rPr>
            </a:br>
            <a:endParaRPr sz="800">
              <a:latin typeface="Roboto Slab"/>
              <a:ea typeface="Roboto Slab"/>
              <a:cs typeface="Roboto Slab"/>
              <a:sym typeface="Roboto Slab"/>
            </a:endParaRPr>
          </a:p>
          <a:p>
            <a:pPr indent="0" lvl="0" marL="0" rtl="0" algn="l">
              <a:spcBef>
                <a:spcPts val="1600"/>
              </a:spcBef>
              <a:spcAft>
                <a:spcPts val="0"/>
              </a:spcAft>
              <a:buNone/>
            </a:pPr>
            <a:r>
              <a:rPr b="1" lang="pt-BR" sz="800">
                <a:latin typeface="Roboto Slab"/>
                <a:ea typeface="Roboto Slab"/>
                <a:cs typeface="Roboto Slab"/>
                <a:sym typeface="Roboto Slab"/>
              </a:rPr>
              <a:t>ATX: </a:t>
            </a:r>
            <a:r>
              <a:rPr lang="pt-BR" sz="800">
                <a:latin typeface="Roboto Slab"/>
                <a:ea typeface="Roboto Slab"/>
                <a:cs typeface="Roboto Slab"/>
                <a:sym typeface="Roboto Slab"/>
              </a:rPr>
              <a:t>ATX é a sigla para (Advanced Technology Extended). Pelo nome, é possível notar que trata-se do padrão AT aperfeiçoado. Um dos principais desenvolvedores do ATX foi a Intel. O objectivo do ATX foi de solucionar os problemas do padrão AT (citados anteriormente), o padrão apresenta uma série de melhorias em relação ao anterior. Actualmente a maioria dos computadores novos vêm baseados neste padrão.Nestas placas serão encontrados slots de memória SDRAM, Rambus, DDR, DDR2 ou DDR3, podendo vir com mais de um dos padrões na mesma placa-mãe. Geralmente os slots de expansão mais encontrados são os PCI, AGP, AMR/CNR e PCI-Express. As placas mais novas vêm com entrada na própria placa-mãe para padrões de disco rígido IDE, Serial ATA ou Serial ATA II. Gerenciamento de energia quando desligado o micro, suporta o uso do comando "shutdown", que permite o desligamento automático.</a:t>
            </a:r>
            <a:endParaRPr sz="800">
              <a:latin typeface="Roboto Slab"/>
              <a:ea typeface="Roboto Slab"/>
              <a:cs typeface="Roboto Slab"/>
              <a:sym typeface="Roboto Slab"/>
            </a:endParaRPr>
          </a:p>
          <a:p>
            <a:pPr indent="0" lvl="0" marL="0" rtl="0" algn="l">
              <a:spcBef>
                <a:spcPts val="1600"/>
              </a:spcBef>
              <a:spcAft>
                <a:spcPts val="0"/>
              </a:spcAft>
              <a:buNone/>
            </a:pPr>
            <a:r>
              <a:t/>
            </a:r>
            <a:endParaRPr sz="800">
              <a:latin typeface="Roboto Slab"/>
              <a:ea typeface="Roboto Slab"/>
              <a:cs typeface="Roboto Slab"/>
              <a:sym typeface="Roboto Slab"/>
            </a:endParaRPr>
          </a:p>
          <a:p>
            <a:pPr indent="0" lvl="0" marL="0" rtl="0" algn="l">
              <a:spcBef>
                <a:spcPts val="1600"/>
              </a:spcBef>
              <a:spcAft>
                <a:spcPts val="0"/>
              </a:spcAft>
              <a:buNone/>
            </a:pPr>
            <a:r>
              <a:t/>
            </a:r>
            <a:endParaRPr sz="800">
              <a:latin typeface="Roboto Slab"/>
              <a:ea typeface="Roboto Slab"/>
              <a:cs typeface="Roboto Slab"/>
              <a:sym typeface="Roboto Slab"/>
            </a:endParaRPr>
          </a:p>
          <a:p>
            <a:pPr indent="0" lvl="0" marL="0" rtl="0" algn="l">
              <a:spcBef>
                <a:spcPts val="1600"/>
              </a:spcBef>
              <a:spcAft>
                <a:spcPts val="0"/>
              </a:spcAft>
              <a:buNone/>
            </a:pPr>
            <a:r>
              <a:t/>
            </a:r>
            <a:endParaRPr sz="800">
              <a:latin typeface="Roboto Slab"/>
              <a:ea typeface="Roboto Slab"/>
              <a:cs typeface="Roboto Slab"/>
              <a:sym typeface="Roboto Slab"/>
            </a:endParaRPr>
          </a:p>
          <a:p>
            <a:pPr indent="0" lvl="0" marL="0" rtl="0" algn="l">
              <a:spcBef>
                <a:spcPts val="1600"/>
              </a:spcBef>
              <a:spcAft>
                <a:spcPts val="0"/>
              </a:spcAft>
              <a:buNone/>
            </a:pPr>
            <a:r>
              <a:t/>
            </a:r>
            <a:endParaRPr sz="800">
              <a:latin typeface="Roboto Slab"/>
              <a:ea typeface="Roboto Slab"/>
              <a:cs typeface="Roboto Slab"/>
              <a:sym typeface="Roboto Slab"/>
            </a:endParaRPr>
          </a:p>
          <a:p>
            <a:pPr indent="0" lvl="0" marL="0" rtl="0" algn="l">
              <a:spcBef>
                <a:spcPts val="1600"/>
              </a:spcBef>
              <a:spcAft>
                <a:spcPts val="1600"/>
              </a:spcAft>
              <a:buNone/>
            </a:pPr>
            <a:r>
              <a:t/>
            </a:r>
            <a:endParaRPr sz="800">
              <a:latin typeface="Roboto Slab"/>
              <a:ea typeface="Roboto Slab"/>
              <a:cs typeface="Roboto Slab"/>
              <a:sym typeface="Roboto Slab"/>
            </a:endParaRPr>
          </a:p>
        </p:txBody>
      </p:sp>
      <p:pic>
        <p:nvPicPr>
          <p:cNvPr id="81" name="Google Shape;81;p15"/>
          <p:cNvPicPr preferRelativeResize="0"/>
          <p:nvPr/>
        </p:nvPicPr>
        <p:blipFill>
          <a:blip r:embed="rId3">
            <a:alphaModFix/>
          </a:blip>
          <a:stretch>
            <a:fillRect/>
          </a:stretch>
        </p:blipFill>
        <p:spPr>
          <a:xfrm>
            <a:off x="7397300" y="174200"/>
            <a:ext cx="1424026" cy="1017326"/>
          </a:xfrm>
          <a:prstGeom prst="rect">
            <a:avLst/>
          </a:prstGeom>
          <a:noFill/>
          <a:ln>
            <a:noFill/>
          </a:ln>
        </p:spPr>
      </p:pic>
      <p:pic>
        <p:nvPicPr>
          <p:cNvPr id="82" name="Google Shape;82;p15"/>
          <p:cNvPicPr preferRelativeResize="0"/>
          <p:nvPr/>
        </p:nvPicPr>
        <p:blipFill>
          <a:blip r:embed="rId4">
            <a:alphaModFix/>
          </a:blip>
          <a:stretch>
            <a:fillRect/>
          </a:stretch>
        </p:blipFill>
        <p:spPr>
          <a:xfrm>
            <a:off x="7397300" y="1320925"/>
            <a:ext cx="1424025" cy="1075399"/>
          </a:xfrm>
          <a:prstGeom prst="rect">
            <a:avLst/>
          </a:prstGeom>
          <a:noFill/>
          <a:ln>
            <a:noFill/>
          </a:ln>
        </p:spPr>
      </p:pic>
      <p:pic>
        <p:nvPicPr>
          <p:cNvPr id="83" name="Google Shape;83;p15"/>
          <p:cNvPicPr preferRelativeResize="0"/>
          <p:nvPr/>
        </p:nvPicPr>
        <p:blipFill>
          <a:blip r:embed="rId5">
            <a:alphaModFix/>
          </a:blip>
          <a:stretch>
            <a:fillRect/>
          </a:stretch>
        </p:blipFill>
        <p:spPr>
          <a:xfrm>
            <a:off x="7397300" y="2525725"/>
            <a:ext cx="1424026" cy="1128325"/>
          </a:xfrm>
          <a:prstGeom prst="rect">
            <a:avLst/>
          </a:prstGeom>
          <a:noFill/>
          <a:ln>
            <a:noFill/>
          </a:ln>
        </p:spPr>
      </p:pic>
      <p:pic>
        <p:nvPicPr>
          <p:cNvPr id="84" name="Google Shape;84;p15"/>
          <p:cNvPicPr preferRelativeResize="0"/>
          <p:nvPr/>
        </p:nvPicPr>
        <p:blipFill>
          <a:blip r:embed="rId6">
            <a:alphaModFix/>
          </a:blip>
          <a:stretch>
            <a:fillRect/>
          </a:stretch>
        </p:blipFill>
        <p:spPr>
          <a:xfrm>
            <a:off x="7397300" y="3783450"/>
            <a:ext cx="1424026" cy="11283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6"/>
          <p:cNvSpPr txBox="1"/>
          <p:nvPr>
            <p:ph type="title"/>
          </p:nvPr>
        </p:nvSpPr>
        <p:spPr>
          <a:xfrm>
            <a:off x="266425" y="435800"/>
            <a:ext cx="85923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sz="2400"/>
              <a:t>Processadores (especificamente Intel a partir dos anos 2000)</a:t>
            </a:r>
            <a:endParaRPr sz="2400"/>
          </a:p>
        </p:txBody>
      </p:sp>
      <p:sp>
        <p:nvSpPr>
          <p:cNvPr id="90" name="Google Shape;90;p16"/>
          <p:cNvSpPr txBox="1"/>
          <p:nvPr/>
        </p:nvSpPr>
        <p:spPr>
          <a:xfrm>
            <a:off x="1413525" y="2005600"/>
            <a:ext cx="4262700" cy="4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91" name="Google Shape;91;p16"/>
          <p:cNvSpPr txBox="1"/>
          <p:nvPr/>
        </p:nvSpPr>
        <p:spPr>
          <a:xfrm>
            <a:off x="192425" y="1465350"/>
            <a:ext cx="3433800" cy="18873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FFFFFF"/>
              </a:buClr>
              <a:buSzPts val="1000"/>
              <a:buFont typeface="Roboto"/>
              <a:buChar char="●"/>
            </a:pPr>
            <a:r>
              <a:rPr b="1" lang="pt-BR" sz="1000">
                <a:solidFill>
                  <a:srgbClr val="FFFFFF"/>
                </a:solidFill>
                <a:latin typeface="Roboto"/>
                <a:ea typeface="Roboto"/>
                <a:cs typeface="Roboto"/>
                <a:sym typeface="Roboto"/>
              </a:rPr>
              <a:t>Intel Pentium III, M, 4, Dual Core: </a:t>
            </a:r>
            <a:r>
              <a:rPr lang="pt-BR" sz="1000">
                <a:solidFill>
                  <a:srgbClr val="FFFFFF"/>
                </a:solidFill>
                <a:latin typeface="Roboto"/>
                <a:ea typeface="Roboto"/>
                <a:cs typeface="Roboto"/>
                <a:sym typeface="Roboto"/>
              </a:rPr>
              <a:t>1997 até 2009.</a:t>
            </a:r>
            <a:endParaRPr sz="1000">
              <a:solidFill>
                <a:srgbClr val="FFFFFF"/>
              </a:solidFill>
              <a:latin typeface="Roboto"/>
              <a:ea typeface="Roboto"/>
              <a:cs typeface="Roboto"/>
              <a:sym typeface="Roboto"/>
            </a:endParaRPr>
          </a:p>
          <a:p>
            <a:pPr indent="-292100" lvl="0" marL="457200" rtl="0" algn="l">
              <a:spcBef>
                <a:spcPts val="0"/>
              </a:spcBef>
              <a:spcAft>
                <a:spcPts val="0"/>
              </a:spcAft>
              <a:buClr>
                <a:srgbClr val="FFFFFF"/>
              </a:buClr>
              <a:buSzPts val="1000"/>
              <a:buFont typeface="Roboto"/>
              <a:buChar char="●"/>
            </a:pPr>
            <a:r>
              <a:rPr b="1" lang="pt-BR" sz="1000">
                <a:solidFill>
                  <a:srgbClr val="FFFFFF"/>
                </a:solidFill>
                <a:latin typeface="Roboto"/>
                <a:ea typeface="Roboto"/>
                <a:cs typeface="Roboto"/>
                <a:sym typeface="Roboto"/>
              </a:rPr>
              <a:t>Intel Celeron: </a:t>
            </a:r>
            <a:r>
              <a:rPr lang="pt-BR" sz="1000">
                <a:solidFill>
                  <a:srgbClr val="FFFFFF"/>
                </a:solidFill>
                <a:latin typeface="Roboto"/>
                <a:ea typeface="Roboto"/>
                <a:cs typeface="Roboto"/>
                <a:sym typeface="Roboto"/>
              </a:rPr>
              <a:t>1998 até o presente.</a:t>
            </a:r>
            <a:endParaRPr sz="1000">
              <a:solidFill>
                <a:srgbClr val="FFFFFF"/>
              </a:solidFill>
              <a:latin typeface="Roboto"/>
              <a:ea typeface="Roboto"/>
              <a:cs typeface="Roboto"/>
              <a:sym typeface="Roboto"/>
            </a:endParaRPr>
          </a:p>
          <a:p>
            <a:pPr indent="-292100" lvl="0" marL="457200" rtl="0" algn="l">
              <a:spcBef>
                <a:spcPts val="0"/>
              </a:spcBef>
              <a:spcAft>
                <a:spcPts val="0"/>
              </a:spcAft>
              <a:buClr>
                <a:srgbClr val="FFFFFF"/>
              </a:buClr>
              <a:buSzPts val="1000"/>
              <a:buFont typeface="Roboto"/>
              <a:buChar char="●"/>
            </a:pPr>
            <a:r>
              <a:rPr b="1" lang="pt-BR" sz="1000">
                <a:solidFill>
                  <a:srgbClr val="FFFFFF"/>
                </a:solidFill>
                <a:latin typeface="Roboto"/>
                <a:ea typeface="Roboto"/>
                <a:cs typeface="Roboto"/>
                <a:sym typeface="Roboto"/>
              </a:rPr>
              <a:t>Intel Core i3: </a:t>
            </a:r>
            <a:r>
              <a:rPr lang="pt-BR" sz="1000">
                <a:solidFill>
                  <a:srgbClr val="FFFFFF"/>
                </a:solidFill>
                <a:latin typeface="Roboto"/>
                <a:ea typeface="Roboto"/>
                <a:cs typeface="Roboto"/>
                <a:sym typeface="Roboto"/>
              </a:rPr>
              <a:t>2009 até o presente.</a:t>
            </a:r>
            <a:endParaRPr sz="1000">
              <a:solidFill>
                <a:srgbClr val="FFFFFF"/>
              </a:solidFill>
              <a:latin typeface="Roboto"/>
              <a:ea typeface="Roboto"/>
              <a:cs typeface="Roboto"/>
              <a:sym typeface="Roboto"/>
            </a:endParaRPr>
          </a:p>
          <a:p>
            <a:pPr indent="-292100" lvl="0" marL="457200" rtl="0" algn="l">
              <a:spcBef>
                <a:spcPts val="0"/>
              </a:spcBef>
              <a:spcAft>
                <a:spcPts val="0"/>
              </a:spcAft>
              <a:buClr>
                <a:srgbClr val="FFFFFF"/>
              </a:buClr>
              <a:buSzPts val="1000"/>
              <a:buFont typeface="Roboto"/>
              <a:buChar char="●"/>
            </a:pPr>
            <a:r>
              <a:rPr b="1" lang="pt-BR" sz="1000">
                <a:solidFill>
                  <a:srgbClr val="FFFFFF"/>
                </a:solidFill>
                <a:latin typeface="Roboto"/>
                <a:ea typeface="Roboto"/>
                <a:cs typeface="Roboto"/>
                <a:sym typeface="Roboto"/>
              </a:rPr>
              <a:t>Intel Core i5: </a:t>
            </a:r>
            <a:r>
              <a:rPr lang="pt-BR" sz="1000">
                <a:solidFill>
                  <a:srgbClr val="FFFFFF"/>
                </a:solidFill>
                <a:latin typeface="Roboto"/>
                <a:ea typeface="Roboto"/>
                <a:cs typeface="Roboto"/>
                <a:sym typeface="Roboto"/>
              </a:rPr>
              <a:t>2009 até o presente.</a:t>
            </a:r>
            <a:endParaRPr sz="1000">
              <a:solidFill>
                <a:srgbClr val="FFFFFF"/>
              </a:solidFill>
              <a:latin typeface="Roboto"/>
              <a:ea typeface="Roboto"/>
              <a:cs typeface="Roboto"/>
              <a:sym typeface="Roboto"/>
            </a:endParaRPr>
          </a:p>
          <a:p>
            <a:pPr indent="-292100" lvl="0" marL="457200" rtl="0" algn="l">
              <a:spcBef>
                <a:spcPts val="0"/>
              </a:spcBef>
              <a:spcAft>
                <a:spcPts val="0"/>
              </a:spcAft>
              <a:buClr>
                <a:srgbClr val="FFFFFF"/>
              </a:buClr>
              <a:buSzPts val="1000"/>
              <a:buFont typeface="Roboto"/>
              <a:buChar char="●"/>
            </a:pPr>
            <a:r>
              <a:rPr b="1" lang="pt-BR" sz="1000">
                <a:solidFill>
                  <a:srgbClr val="FFFFFF"/>
                </a:solidFill>
                <a:latin typeface="Roboto"/>
                <a:ea typeface="Roboto"/>
                <a:cs typeface="Roboto"/>
                <a:sym typeface="Roboto"/>
              </a:rPr>
              <a:t>Intel Core i7: </a:t>
            </a:r>
            <a:r>
              <a:rPr lang="pt-BR" sz="1000">
                <a:solidFill>
                  <a:srgbClr val="FFFFFF"/>
                </a:solidFill>
                <a:latin typeface="Roboto"/>
                <a:ea typeface="Roboto"/>
                <a:cs typeface="Roboto"/>
                <a:sym typeface="Roboto"/>
              </a:rPr>
              <a:t>2008 até o presente.</a:t>
            </a:r>
            <a:endParaRPr sz="1000">
              <a:solidFill>
                <a:srgbClr val="FFFFFF"/>
              </a:solidFill>
              <a:latin typeface="Roboto"/>
              <a:ea typeface="Roboto"/>
              <a:cs typeface="Roboto"/>
              <a:sym typeface="Roboto"/>
            </a:endParaRPr>
          </a:p>
          <a:p>
            <a:pPr indent="-292100" lvl="0" marL="457200" rtl="0" algn="l">
              <a:spcBef>
                <a:spcPts val="0"/>
              </a:spcBef>
              <a:spcAft>
                <a:spcPts val="0"/>
              </a:spcAft>
              <a:buClr>
                <a:srgbClr val="FFFFFF"/>
              </a:buClr>
              <a:buSzPts val="1000"/>
              <a:buFont typeface="Roboto"/>
              <a:buChar char="●"/>
            </a:pPr>
            <a:r>
              <a:rPr b="1" lang="pt-BR" sz="1000">
                <a:solidFill>
                  <a:srgbClr val="FFFFFF"/>
                </a:solidFill>
                <a:latin typeface="Roboto"/>
                <a:ea typeface="Roboto"/>
                <a:cs typeface="Roboto"/>
                <a:sym typeface="Roboto"/>
              </a:rPr>
              <a:t>Intel Core i9: </a:t>
            </a:r>
            <a:r>
              <a:rPr lang="pt-BR" sz="1000">
                <a:solidFill>
                  <a:srgbClr val="FFFFFF"/>
                </a:solidFill>
                <a:latin typeface="Roboto"/>
                <a:ea typeface="Roboto"/>
                <a:cs typeface="Roboto"/>
                <a:sym typeface="Roboto"/>
              </a:rPr>
              <a:t>2019 até o presente.</a:t>
            </a:r>
            <a:endParaRPr sz="1000">
              <a:solidFill>
                <a:srgbClr val="FFFFFF"/>
              </a:solidFill>
              <a:latin typeface="Roboto"/>
              <a:ea typeface="Roboto"/>
              <a:cs typeface="Roboto"/>
              <a:sym typeface="Roboto"/>
            </a:endParaRPr>
          </a:p>
          <a:p>
            <a:pPr indent="0" lvl="0" marL="0" rtl="0" algn="l">
              <a:spcBef>
                <a:spcPts val="0"/>
              </a:spcBef>
              <a:spcAft>
                <a:spcPts val="0"/>
              </a:spcAft>
              <a:buNone/>
            </a:pPr>
            <a:r>
              <a:t/>
            </a:r>
            <a:endParaRPr b="1" sz="800">
              <a:solidFill>
                <a:srgbClr val="FFFFFF"/>
              </a:solidFill>
              <a:latin typeface="Roboto"/>
              <a:ea typeface="Roboto"/>
              <a:cs typeface="Roboto"/>
              <a:sym typeface="Roboto"/>
            </a:endParaRPr>
          </a:p>
          <a:p>
            <a:pPr indent="0" lvl="0" marL="0" rtl="0" algn="l">
              <a:spcBef>
                <a:spcPts val="0"/>
              </a:spcBef>
              <a:spcAft>
                <a:spcPts val="0"/>
              </a:spcAft>
              <a:buNone/>
            </a:pPr>
            <a:r>
              <a:t/>
            </a:r>
            <a:endParaRPr b="1" sz="800">
              <a:solidFill>
                <a:srgbClr val="FFFFFF"/>
              </a:solidFill>
              <a:latin typeface="Roboto"/>
              <a:ea typeface="Roboto"/>
              <a:cs typeface="Roboto"/>
              <a:sym typeface="Roboto"/>
            </a:endParaRPr>
          </a:p>
          <a:p>
            <a:pPr indent="0" lvl="0" marL="0" rtl="0" algn="l">
              <a:spcBef>
                <a:spcPts val="0"/>
              </a:spcBef>
              <a:spcAft>
                <a:spcPts val="0"/>
              </a:spcAft>
              <a:buNone/>
            </a:pPr>
            <a:r>
              <a:t/>
            </a:r>
            <a:endParaRPr b="1" sz="800">
              <a:solidFill>
                <a:srgbClr val="FFFFFF"/>
              </a:solidFill>
              <a:latin typeface="Roboto"/>
              <a:ea typeface="Roboto"/>
              <a:cs typeface="Roboto"/>
              <a:sym typeface="Roboto"/>
            </a:endParaRPr>
          </a:p>
          <a:p>
            <a:pPr indent="-292100" lvl="0" marL="457200" rtl="0" algn="l">
              <a:spcBef>
                <a:spcPts val="0"/>
              </a:spcBef>
              <a:spcAft>
                <a:spcPts val="0"/>
              </a:spcAft>
              <a:buClr>
                <a:srgbClr val="FFFFFF"/>
              </a:buClr>
              <a:buSzPts val="1000"/>
              <a:buFont typeface="Roboto"/>
              <a:buChar char="●"/>
            </a:pPr>
            <a:r>
              <a:rPr b="1" lang="pt-BR" sz="1000">
                <a:solidFill>
                  <a:srgbClr val="FFFFFF"/>
                </a:solidFill>
                <a:latin typeface="Roboto"/>
                <a:ea typeface="Roboto"/>
                <a:cs typeface="Roboto"/>
                <a:sym typeface="Roboto"/>
              </a:rPr>
              <a:t>1° a  8° geração: </a:t>
            </a:r>
            <a:r>
              <a:rPr lang="pt-BR" sz="1000">
                <a:solidFill>
                  <a:srgbClr val="FFFFFF"/>
                </a:solidFill>
                <a:latin typeface="Roboto"/>
                <a:ea typeface="Roboto"/>
                <a:cs typeface="Roboto"/>
                <a:sym typeface="Roboto"/>
              </a:rPr>
              <a:t>Celeron, Pentium, i3, i5, i7</a:t>
            </a:r>
            <a:endParaRPr sz="1000">
              <a:solidFill>
                <a:srgbClr val="FFFFFF"/>
              </a:solidFill>
              <a:latin typeface="Roboto"/>
              <a:ea typeface="Roboto"/>
              <a:cs typeface="Roboto"/>
              <a:sym typeface="Roboto"/>
            </a:endParaRPr>
          </a:p>
          <a:p>
            <a:pPr indent="-292100" lvl="0" marL="457200" rtl="0" algn="l">
              <a:spcBef>
                <a:spcPts val="0"/>
              </a:spcBef>
              <a:spcAft>
                <a:spcPts val="0"/>
              </a:spcAft>
              <a:buClr>
                <a:srgbClr val="FFFFFF"/>
              </a:buClr>
              <a:buSzPts val="1000"/>
              <a:buFont typeface="Roboto"/>
              <a:buChar char="●"/>
            </a:pPr>
            <a:r>
              <a:rPr b="1" lang="pt-BR" sz="1000">
                <a:solidFill>
                  <a:srgbClr val="FFFFFF"/>
                </a:solidFill>
                <a:latin typeface="Roboto"/>
                <a:ea typeface="Roboto"/>
                <a:cs typeface="Roboto"/>
                <a:sym typeface="Roboto"/>
              </a:rPr>
              <a:t>8° a 9° geração: </a:t>
            </a:r>
            <a:r>
              <a:rPr lang="pt-BR" sz="1000">
                <a:solidFill>
                  <a:srgbClr val="FFFFFF"/>
                </a:solidFill>
                <a:latin typeface="Roboto"/>
                <a:ea typeface="Roboto"/>
                <a:cs typeface="Roboto"/>
                <a:sym typeface="Roboto"/>
              </a:rPr>
              <a:t>i3, i5, i7, i9</a:t>
            </a:r>
            <a:endParaRPr sz="1000">
              <a:solidFill>
                <a:srgbClr val="FFFFFF"/>
              </a:solidFill>
              <a:latin typeface="Roboto"/>
              <a:ea typeface="Roboto"/>
              <a:cs typeface="Roboto"/>
              <a:sym typeface="Roboto"/>
            </a:endParaRPr>
          </a:p>
        </p:txBody>
      </p:sp>
      <p:sp>
        <p:nvSpPr>
          <p:cNvPr id="92" name="Google Shape;92;p16"/>
          <p:cNvSpPr txBox="1"/>
          <p:nvPr/>
        </p:nvSpPr>
        <p:spPr>
          <a:xfrm>
            <a:off x="3863175" y="1420950"/>
            <a:ext cx="4995600" cy="34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000">
                <a:solidFill>
                  <a:srgbClr val="FFFFFF"/>
                </a:solidFill>
                <a:latin typeface="Roboto"/>
                <a:ea typeface="Roboto"/>
                <a:cs typeface="Roboto"/>
                <a:sym typeface="Roboto"/>
              </a:rPr>
              <a:t>              </a:t>
            </a:r>
            <a:r>
              <a:rPr b="1" lang="pt-BR" sz="1000">
                <a:solidFill>
                  <a:srgbClr val="FFFFFF"/>
                </a:solidFill>
                <a:latin typeface="Roboto"/>
                <a:ea typeface="Roboto"/>
                <a:cs typeface="Roboto"/>
                <a:sym typeface="Roboto"/>
              </a:rPr>
              <a:t>Três exemplos de processadores e especificações</a:t>
            </a:r>
            <a:endParaRPr b="1" sz="1000">
              <a:solidFill>
                <a:srgbClr val="FFFFFF"/>
              </a:solidFill>
              <a:latin typeface="Roboto"/>
              <a:ea typeface="Roboto"/>
              <a:cs typeface="Roboto"/>
              <a:sym typeface="Roboto"/>
            </a:endParaRPr>
          </a:p>
          <a:p>
            <a:pPr indent="0" lvl="0" marL="0" rtl="0" algn="l">
              <a:spcBef>
                <a:spcPts val="0"/>
              </a:spcBef>
              <a:spcAft>
                <a:spcPts val="0"/>
              </a:spcAft>
              <a:buNone/>
            </a:pPr>
            <a:r>
              <a:t/>
            </a:r>
            <a:endParaRPr b="1" sz="900">
              <a:solidFill>
                <a:srgbClr val="FFFFFF"/>
              </a:solidFill>
              <a:latin typeface="Roboto"/>
              <a:ea typeface="Roboto"/>
              <a:cs typeface="Roboto"/>
              <a:sym typeface="Roboto"/>
            </a:endParaRPr>
          </a:p>
          <a:p>
            <a:pPr indent="0" lvl="0" marL="0" rtl="0" algn="l">
              <a:spcBef>
                <a:spcPts val="0"/>
              </a:spcBef>
              <a:spcAft>
                <a:spcPts val="0"/>
              </a:spcAft>
              <a:buNone/>
            </a:pPr>
            <a:r>
              <a:rPr b="1" lang="pt-BR" sz="900">
                <a:solidFill>
                  <a:srgbClr val="FFFFFF"/>
                </a:solidFill>
                <a:latin typeface="Roboto"/>
                <a:ea typeface="Roboto"/>
                <a:cs typeface="Roboto"/>
                <a:sym typeface="Roboto"/>
              </a:rPr>
              <a:t>Intel Core i3-4330</a:t>
            </a:r>
            <a:r>
              <a:rPr lang="pt-BR" sz="900">
                <a:solidFill>
                  <a:srgbClr val="FFFFFF"/>
                </a:solidFill>
                <a:latin typeface="Roboto"/>
                <a:ea typeface="Roboto"/>
                <a:cs typeface="Roboto"/>
                <a:sym typeface="Roboto"/>
              </a:rPr>
              <a:t>: 4° geração, ano de lançamento 2013.</a:t>
            </a:r>
            <a:endParaRPr sz="900">
              <a:solidFill>
                <a:srgbClr val="FFFFFF"/>
              </a:solidFill>
              <a:latin typeface="Roboto"/>
              <a:ea typeface="Roboto"/>
              <a:cs typeface="Roboto"/>
              <a:sym typeface="Roboto"/>
            </a:endParaRPr>
          </a:p>
          <a:p>
            <a:pPr indent="0" lvl="0" marL="0" rtl="0" algn="l">
              <a:spcBef>
                <a:spcPts val="0"/>
              </a:spcBef>
              <a:spcAft>
                <a:spcPts val="0"/>
              </a:spcAft>
              <a:buNone/>
            </a:pPr>
            <a:r>
              <a:rPr lang="pt-BR" sz="900">
                <a:solidFill>
                  <a:srgbClr val="FFFFFF"/>
                </a:solidFill>
                <a:latin typeface="Roboto"/>
                <a:ea typeface="Roboto"/>
                <a:cs typeface="Roboto"/>
                <a:sym typeface="Roboto"/>
              </a:rPr>
              <a:t>Frequência: 3.6 GHz</a:t>
            </a:r>
            <a:endParaRPr sz="900">
              <a:solidFill>
                <a:srgbClr val="FFFFFF"/>
              </a:solidFill>
              <a:latin typeface="Roboto"/>
              <a:ea typeface="Roboto"/>
              <a:cs typeface="Roboto"/>
              <a:sym typeface="Roboto"/>
            </a:endParaRPr>
          </a:p>
          <a:p>
            <a:pPr indent="0" lvl="0" marL="0" rtl="0" algn="l">
              <a:spcBef>
                <a:spcPts val="0"/>
              </a:spcBef>
              <a:spcAft>
                <a:spcPts val="0"/>
              </a:spcAft>
              <a:buNone/>
            </a:pPr>
            <a:r>
              <a:rPr lang="pt-BR" sz="900">
                <a:solidFill>
                  <a:srgbClr val="FFFFFF"/>
                </a:solidFill>
                <a:latin typeface="Roboto"/>
                <a:ea typeface="Roboto"/>
                <a:cs typeface="Roboto"/>
                <a:sym typeface="Roboto"/>
              </a:rPr>
              <a:t>Núcleos: 2</a:t>
            </a:r>
            <a:endParaRPr sz="900">
              <a:solidFill>
                <a:srgbClr val="FFFFFF"/>
              </a:solidFill>
              <a:latin typeface="Roboto"/>
              <a:ea typeface="Roboto"/>
              <a:cs typeface="Roboto"/>
              <a:sym typeface="Roboto"/>
            </a:endParaRPr>
          </a:p>
          <a:p>
            <a:pPr indent="0" lvl="0" marL="0" rtl="0" algn="l">
              <a:spcBef>
                <a:spcPts val="0"/>
              </a:spcBef>
              <a:spcAft>
                <a:spcPts val="0"/>
              </a:spcAft>
              <a:buNone/>
            </a:pPr>
            <a:r>
              <a:rPr lang="pt-BR" sz="900">
                <a:solidFill>
                  <a:srgbClr val="FFFFFF"/>
                </a:solidFill>
                <a:latin typeface="Roboto"/>
                <a:ea typeface="Roboto"/>
                <a:cs typeface="Roboto"/>
                <a:sym typeface="Roboto"/>
              </a:rPr>
              <a:t>Threads: 4</a:t>
            </a:r>
            <a:endParaRPr sz="900">
              <a:solidFill>
                <a:srgbClr val="FFFFFF"/>
              </a:solidFill>
              <a:latin typeface="Roboto"/>
              <a:ea typeface="Roboto"/>
              <a:cs typeface="Roboto"/>
              <a:sym typeface="Roboto"/>
            </a:endParaRPr>
          </a:p>
          <a:p>
            <a:pPr indent="0" lvl="0" marL="0" rtl="0" algn="l">
              <a:spcBef>
                <a:spcPts val="0"/>
              </a:spcBef>
              <a:spcAft>
                <a:spcPts val="0"/>
              </a:spcAft>
              <a:buNone/>
            </a:pPr>
            <a:r>
              <a:rPr lang="pt-BR" sz="900">
                <a:solidFill>
                  <a:srgbClr val="FFFFFF"/>
                </a:solidFill>
                <a:latin typeface="Roboto"/>
                <a:ea typeface="Roboto"/>
                <a:cs typeface="Roboto"/>
                <a:sym typeface="Roboto"/>
              </a:rPr>
              <a:t>Cache: 4GB</a:t>
            </a:r>
            <a:endParaRPr sz="900">
              <a:solidFill>
                <a:srgbClr val="FFFFFF"/>
              </a:solidFill>
              <a:latin typeface="Roboto"/>
              <a:ea typeface="Roboto"/>
              <a:cs typeface="Roboto"/>
              <a:sym typeface="Roboto"/>
            </a:endParaRPr>
          </a:p>
          <a:p>
            <a:pPr indent="0" lvl="0" marL="0" rtl="0" algn="l">
              <a:spcBef>
                <a:spcPts val="0"/>
              </a:spcBef>
              <a:spcAft>
                <a:spcPts val="0"/>
              </a:spcAft>
              <a:buNone/>
            </a:pPr>
            <a:r>
              <a:rPr lang="pt-BR" sz="900">
                <a:solidFill>
                  <a:srgbClr val="FFFFFF"/>
                </a:solidFill>
                <a:latin typeface="Roboto"/>
                <a:ea typeface="Roboto"/>
                <a:cs typeface="Roboto"/>
                <a:sym typeface="Roboto"/>
              </a:rPr>
              <a:t>Memória suportada: DDR3</a:t>
            </a:r>
            <a:endParaRPr sz="900">
              <a:solidFill>
                <a:srgbClr val="FFFFFF"/>
              </a:solidFill>
              <a:latin typeface="Roboto"/>
              <a:ea typeface="Roboto"/>
              <a:cs typeface="Roboto"/>
              <a:sym typeface="Roboto"/>
            </a:endParaRPr>
          </a:p>
          <a:p>
            <a:pPr indent="0" lvl="0" marL="0" rtl="0" algn="l">
              <a:spcBef>
                <a:spcPts val="0"/>
              </a:spcBef>
              <a:spcAft>
                <a:spcPts val="0"/>
              </a:spcAft>
              <a:buNone/>
            </a:pPr>
            <a:r>
              <a:t/>
            </a:r>
            <a:endParaRPr sz="900">
              <a:solidFill>
                <a:srgbClr val="FFFFFF"/>
              </a:solidFill>
              <a:latin typeface="Roboto"/>
              <a:ea typeface="Roboto"/>
              <a:cs typeface="Roboto"/>
              <a:sym typeface="Roboto"/>
            </a:endParaRPr>
          </a:p>
          <a:p>
            <a:pPr indent="0" lvl="0" marL="0" rtl="0" algn="l">
              <a:spcBef>
                <a:spcPts val="0"/>
              </a:spcBef>
              <a:spcAft>
                <a:spcPts val="0"/>
              </a:spcAft>
              <a:buNone/>
            </a:pPr>
            <a:r>
              <a:rPr b="1" lang="pt-BR" sz="900">
                <a:solidFill>
                  <a:srgbClr val="FFFFFF"/>
                </a:solidFill>
                <a:latin typeface="Roboto"/>
                <a:ea typeface="Roboto"/>
                <a:cs typeface="Roboto"/>
                <a:sym typeface="Roboto"/>
              </a:rPr>
              <a:t>Intel Core i5-6500: </a:t>
            </a:r>
            <a:r>
              <a:rPr lang="pt-BR" sz="900">
                <a:solidFill>
                  <a:srgbClr val="FFFFFF"/>
                </a:solidFill>
                <a:latin typeface="Roboto"/>
                <a:ea typeface="Roboto"/>
                <a:cs typeface="Roboto"/>
                <a:sym typeface="Roboto"/>
              </a:rPr>
              <a:t>6° geração, ano de lançamento 2015.</a:t>
            </a:r>
            <a:endParaRPr sz="900">
              <a:solidFill>
                <a:srgbClr val="FFFFFF"/>
              </a:solidFill>
              <a:latin typeface="Roboto"/>
              <a:ea typeface="Roboto"/>
              <a:cs typeface="Roboto"/>
              <a:sym typeface="Roboto"/>
            </a:endParaRPr>
          </a:p>
          <a:p>
            <a:pPr indent="0" lvl="0" marL="0" rtl="0" algn="l">
              <a:spcBef>
                <a:spcPts val="0"/>
              </a:spcBef>
              <a:spcAft>
                <a:spcPts val="0"/>
              </a:spcAft>
              <a:buNone/>
            </a:pPr>
            <a:r>
              <a:rPr lang="pt-BR" sz="900">
                <a:solidFill>
                  <a:srgbClr val="FFFFFF"/>
                </a:solidFill>
                <a:latin typeface="Roboto"/>
                <a:ea typeface="Roboto"/>
                <a:cs typeface="Roboto"/>
                <a:sym typeface="Roboto"/>
              </a:rPr>
              <a:t>Frequência: 3.2 (3.6 GHz </a:t>
            </a:r>
            <a:r>
              <a:rPr lang="pt-BR" sz="900">
                <a:solidFill>
                  <a:srgbClr val="FFFFFF"/>
                </a:solidFill>
                <a:latin typeface="Roboto"/>
                <a:ea typeface="Roboto"/>
                <a:cs typeface="Roboto"/>
                <a:sym typeface="Roboto"/>
              </a:rPr>
              <a:t>Turbo</a:t>
            </a:r>
            <a:r>
              <a:rPr lang="pt-BR" sz="900">
                <a:solidFill>
                  <a:srgbClr val="FFFFFF"/>
                </a:solidFill>
                <a:latin typeface="Roboto"/>
                <a:ea typeface="Roboto"/>
                <a:cs typeface="Roboto"/>
                <a:sym typeface="Roboto"/>
              </a:rPr>
              <a:t> Max)</a:t>
            </a:r>
            <a:endParaRPr sz="900">
              <a:solidFill>
                <a:srgbClr val="FFFFFF"/>
              </a:solidFill>
              <a:latin typeface="Roboto"/>
              <a:ea typeface="Roboto"/>
              <a:cs typeface="Roboto"/>
              <a:sym typeface="Roboto"/>
            </a:endParaRPr>
          </a:p>
          <a:p>
            <a:pPr indent="0" lvl="0" marL="0" rtl="0" algn="l">
              <a:spcBef>
                <a:spcPts val="0"/>
              </a:spcBef>
              <a:spcAft>
                <a:spcPts val="0"/>
              </a:spcAft>
              <a:buNone/>
            </a:pPr>
            <a:r>
              <a:rPr lang="pt-BR" sz="900">
                <a:solidFill>
                  <a:srgbClr val="FFFFFF"/>
                </a:solidFill>
                <a:latin typeface="Roboto"/>
                <a:ea typeface="Roboto"/>
                <a:cs typeface="Roboto"/>
                <a:sym typeface="Roboto"/>
              </a:rPr>
              <a:t>Núcleos: 4</a:t>
            </a:r>
            <a:endParaRPr sz="900">
              <a:solidFill>
                <a:srgbClr val="FFFFFF"/>
              </a:solidFill>
              <a:latin typeface="Roboto"/>
              <a:ea typeface="Roboto"/>
              <a:cs typeface="Roboto"/>
              <a:sym typeface="Roboto"/>
            </a:endParaRPr>
          </a:p>
          <a:p>
            <a:pPr indent="0" lvl="0" marL="0" rtl="0" algn="l">
              <a:spcBef>
                <a:spcPts val="0"/>
              </a:spcBef>
              <a:spcAft>
                <a:spcPts val="0"/>
              </a:spcAft>
              <a:buNone/>
            </a:pPr>
            <a:r>
              <a:rPr lang="pt-BR" sz="900">
                <a:solidFill>
                  <a:srgbClr val="FFFFFF"/>
                </a:solidFill>
                <a:latin typeface="Roboto"/>
                <a:ea typeface="Roboto"/>
                <a:cs typeface="Roboto"/>
                <a:sym typeface="Roboto"/>
              </a:rPr>
              <a:t>Threads: 4</a:t>
            </a:r>
            <a:br>
              <a:rPr lang="pt-BR" sz="900">
                <a:solidFill>
                  <a:srgbClr val="FFFFFF"/>
                </a:solidFill>
                <a:latin typeface="Roboto"/>
                <a:ea typeface="Roboto"/>
                <a:cs typeface="Roboto"/>
                <a:sym typeface="Roboto"/>
              </a:rPr>
            </a:br>
            <a:r>
              <a:rPr lang="pt-BR" sz="900">
                <a:solidFill>
                  <a:srgbClr val="FFFFFF"/>
                </a:solidFill>
                <a:latin typeface="Roboto"/>
                <a:ea typeface="Roboto"/>
                <a:cs typeface="Roboto"/>
                <a:sym typeface="Roboto"/>
              </a:rPr>
              <a:t>Cache: 6MB</a:t>
            </a:r>
            <a:endParaRPr sz="900">
              <a:solidFill>
                <a:srgbClr val="FFFFFF"/>
              </a:solidFill>
              <a:latin typeface="Roboto"/>
              <a:ea typeface="Roboto"/>
              <a:cs typeface="Roboto"/>
              <a:sym typeface="Roboto"/>
            </a:endParaRPr>
          </a:p>
          <a:p>
            <a:pPr indent="0" lvl="0" marL="0" rtl="0" algn="l">
              <a:spcBef>
                <a:spcPts val="0"/>
              </a:spcBef>
              <a:spcAft>
                <a:spcPts val="0"/>
              </a:spcAft>
              <a:buNone/>
            </a:pPr>
            <a:r>
              <a:rPr lang="pt-BR" sz="900">
                <a:solidFill>
                  <a:srgbClr val="FFFFFF"/>
                </a:solidFill>
                <a:latin typeface="Roboto"/>
                <a:ea typeface="Roboto"/>
                <a:cs typeface="Roboto"/>
                <a:sym typeface="Roboto"/>
              </a:rPr>
              <a:t>Memória suportada: DDR4</a:t>
            </a:r>
            <a:endParaRPr sz="900">
              <a:solidFill>
                <a:srgbClr val="FFFFFF"/>
              </a:solidFill>
              <a:latin typeface="Roboto"/>
              <a:ea typeface="Roboto"/>
              <a:cs typeface="Roboto"/>
              <a:sym typeface="Roboto"/>
            </a:endParaRPr>
          </a:p>
          <a:p>
            <a:pPr indent="0" lvl="0" marL="0" rtl="0" algn="l">
              <a:spcBef>
                <a:spcPts val="0"/>
              </a:spcBef>
              <a:spcAft>
                <a:spcPts val="0"/>
              </a:spcAft>
              <a:buNone/>
            </a:pPr>
            <a:r>
              <a:t/>
            </a:r>
            <a:endParaRPr sz="900">
              <a:solidFill>
                <a:srgbClr val="FFFFFF"/>
              </a:solidFill>
              <a:latin typeface="Roboto"/>
              <a:ea typeface="Roboto"/>
              <a:cs typeface="Roboto"/>
              <a:sym typeface="Roboto"/>
            </a:endParaRPr>
          </a:p>
          <a:p>
            <a:pPr indent="0" lvl="0" marL="0" rtl="0" algn="l">
              <a:spcBef>
                <a:spcPts val="0"/>
              </a:spcBef>
              <a:spcAft>
                <a:spcPts val="0"/>
              </a:spcAft>
              <a:buNone/>
            </a:pPr>
            <a:r>
              <a:rPr b="1" lang="pt-BR" sz="900">
                <a:solidFill>
                  <a:srgbClr val="FFFFFF"/>
                </a:solidFill>
                <a:latin typeface="Roboto"/>
                <a:ea typeface="Roboto"/>
                <a:cs typeface="Roboto"/>
                <a:sym typeface="Roboto"/>
              </a:rPr>
              <a:t>Intel Core i7-8700K:</a:t>
            </a:r>
            <a:r>
              <a:rPr lang="pt-BR" sz="900">
                <a:solidFill>
                  <a:srgbClr val="FFFFFF"/>
                </a:solidFill>
                <a:latin typeface="Roboto"/>
                <a:ea typeface="Roboto"/>
                <a:cs typeface="Roboto"/>
                <a:sym typeface="Roboto"/>
              </a:rPr>
              <a:t> 8° geração, ano de lançamento 2018.</a:t>
            </a:r>
            <a:endParaRPr sz="900">
              <a:solidFill>
                <a:srgbClr val="FFFFFF"/>
              </a:solidFill>
              <a:latin typeface="Roboto"/>
              <a:ea typeface="Roboto"/>
              <a:cs typeface="Roboto"/>
              <a:sym typeface="Roboto"/>
            </a:endParaRPr>
          </a:p>
          <a:p>
            <a:pPr indent="0" lvl="0" marL="0" rtl="0" algn="l">
              <a:spcBef>
                <a:spcPts val="0"/>
              </a:spcBef>
              <a:spcAft>
                <a:spcPts val="0"/>
              </a:spcAft>
              <a:buNone/>
            </a:pPr>
            <a:r>
              <a:rPr lang="pt-BR" sz="900">
                <a:solidFill>
                  <a:srgbClr val="FFFFFF"/>
                </a:solidFill>
                <a:latin typeface="Roboto"/>
                <a:ea typeface="Roboto"/>
                <a:cs typeface="Roboto"/>
                <a:sym typeface="Roboto"/>
              </a:rPr>
              <a:t>Frequência: 3.7 GHz (</a:t>
            </a:r>
            <a:r>
              <a:rPr lang="pt-BR" sz="900">
                <a:solidFill>
                  <a:srgbClr val="FFFFFF"/>
                </a:solidFill>
                <a:latin typeface="Roboto"/>
                <a:ea typeface="Roboto"/>
                <a:cs typeface="Roboto"/>
                <a:sym typeface="Roboto"/>
              </a:rPr>
              <a:t>4.7 GHz Turbo Max</a:t>
            </a:r>
            <a:r>
              <a:rPr lang="pt-BR" sz="900">
                <a:solidFill>
                  <a:srgbClr val="FFFFFF"/>
                </a:solidFill>
                <a:latin typeface="Roboto"/>
                <a:ea typeface="Roboto"/>
                <a:cs typeface="Roboto"/>
                <a:sym typeface="Roboto"/>
              </a:rPr>
              <a:t>)</a:t>
            </a:r>
            <a:endParaRPr sz="900">
              <a:solidFill>
                <a:srgbClr val="FFFFFF"/>
              </a:solidFill>
              <a:latin typeface="Roboto"/>
              <a:ea typeface="Roboto"/>
              <a:cs typeface="Roboto"/>
              <a:sym typeface="Roboto"/>
            </a:endParaRPr>
          </a:p>
          <a:p>
            <a:pPr indent="0" lvl="0" marL="0" rtl="0" algn="l">
              <a:spcBef>
                <a:spcPts val="0"/>
              </a:spcBef>
              <a:spcAft>
                <a:spcPts val="0"/>
              </a:spcAft>
              <a:buNone/>
            </a:pPr>
            <a:r>
              <a:rPr lang="pt-BR" sz="900">
                <a:solidFill>
                  <a:srgbClr val="FFFFFF"/>
                </a:solidFill>
                <a:latin typeface="Roboto"/>
                <a:ea typeface="Roboto"/>
                <a:cs typeface="Roboto"/>
                <a:sym typeface="Roboto"/>
              </a:rPr>
              <a:t>Núcleos: 6</a:t>
            </a:r>
            <a:endParaRPr sz="900">
              <a:solidFill>
                <a:srgbClr val="FFFFFF"/>
              </a:solidFill>
              <a:latin typeface="Roboto"/>
              <a:ea typeface="Roboto"/>
              <a:cs typeface="Roboto"/>
              <a:sym typeface="Roboto"/>
            </a:endParaRPr>
          </a:p>
          <a:p>
            <a:pPr indent="0" lvl="0" marL="0" rtl="0" algn="l">
              <a:spcBef>
                <a:spcPts val="0"/>
              </a:spcBef>
              <a:spcAft>
                <a:spcPts val="0"/>
              </a:spcAft>
              <a:buNone/>
            </a:pPr>
            <a:r>
              <a:rPr lang="pt-BR" sz="900">
                <a:solidFill>
                  <a:srgbClr val="FFFFFF"/>
                </a:solidFill>
                <a:latin typeface="Roboto"/>
                <a:ea typeface="Roboto"/>
                <a:cs typeface="Roboto"/>
                <a:sym typeface="Roboto"/>
              </a:rPr>
              <a:t>Threads: 12</a:t>
            </a:r>
            <a:endParaRPr sz="900">
              <a:solidFill>
                <a:srgbClr val="FFFFFF"/>
              </a:solidFill>
              <a:latin typeface="Roboto"/>
              <a:ea typeface="Roboto"/>
              <a:cs typeface="Roboto"/>
              <a:sym typeface="Roboto"/>
            </a:endParaRPr>
          </a:p>
          <a:p>
            <a:pPr indent="0" lvl="0" marL="0" rtl="0" algn="l">
              <a:spcBef>
                <a:spcPts val="0"/>
              </a:spcBef>
              <a:spcAft>
                <a:spcPts val="0"/>
              </a:spcAft>
              <a:buNone/>
            </a:pPr>
            <a:r>
              <a:rPr lang="pt-BR" sz="900">
                <a:solidFill>
                  <a:srgbClr val="FFFFFF"/>
                </a:solidFill>
                <a:latin typeface="Roboto"/>
                <a:ea typeface="Roboto"/>
                <a:cs typeface="Roboto"/>
                <a:sym typeface="Roboto"/>
              </a:rPr>
              <a:t>Memória suportada: DDR4 </a:t>
            </a:r>
            <a:endParaRPr sz="900">
              <a:solidFill>
                <a:srgbClr val="FFFFFF"/>
              </a:solidFill>
              <a:latin typeface="Roboto"/>
              <a:ea typeface="Roboto"/>
              <a:cs typeface="Roboto"/>
              <a:sym typeface="Roboto"/>
            </a:endParaRPr>
          </a:p>
          <a:p>
            <a:pPr indent="0" lvl="0" marL="0" rtl="0" algn="l">
              <a:spcBef>
                <a:spcPts val="0"/>
              </a:spcBef>
              <a:spcAft>
                <a:spcPts val="0"/>
              </a:spcAft>
              <a:buNone/>
            </a:pPr>
            <a:r>
              <a:t/>
            </a:r>
            <a:endParaRPr sz="1000">
              <a:solidFill>
                <a:srgbClr val="FFFFFF"/>
              </a:solidFill>
              <a:latin typeface="Roboto"/>
              <a:ea typeface="Roboto"/>
              <a:cs typeface="Roboto"/>
              <a:sym typeface="Roboto"/>
            </a:endParaRPr>
          </a:p>
          <a:p>
            <a:pPr indent="0" lvl="0" marL="0" rtl="0" algn="l">
              <a:spcBef>
                <a:spcPts val="0"/>
              </a:spcBef>
              <a:spcAft>
                <a:spcPts val="0"/>
              </a:spcAft>
              <a:buNone/>
            </a:pPr>
            <a:r>
              <a:t/>
            </a:r>
            <a:endParaRPr sz="1000">
              <a:solidFill>
                <a:srgbClr val="FFFFFF"/>
              </a:solidFill>
              <a:latin typeface="Roboto"/>
              <a:ea typeface="Roboto"/>
              <a:cs typeface="Roboto"/>
              <a:sym typeface="Roboto"/>
            </a:endParaRPr>
          </a:p>
          <a:p>
            <a:pPr indent="0" lvl="0" marL="0" rtl="0" algn="l">
              <a:spcBef>
                <a:spcPts val="0"/>
              </a:spcBef>
              <a:spcAft>
                <a:spcPts val="0"/>
              </a:spcAft>
              <a:buNone/>
            </a:pPr>
            <a:r>
              <a:t/>
            </a:r>
            <a:endParaRPr sz="1000">
              <a:solidFill>
                <a:srgbClr val="FFFFFF"/>
              </a:solidFill>
              <a:latin typeface="Roboto"/>
              <a:ea typeface="Roboto"/>
              <a:cs typeface="Roboto"/>
              <a:sym typeface="Roboto"/>
            </a:endParaRPr>
          </a:p>
          <a:p>
            <a:pPr indent="0" lvl="0" marL="0" rtl="0" algn="l">
              <a:spcBef>
                <a:spcPts val="0"/>
              </a:spcBef>
              <a:spcAft>
                <a:spcPts val="0"/>
              </a:spcAft>
              <a:buNone/>
            </a:pPr>
            <a:r>
              <a:t/>
            </a:r>
            <a:endParaRPr sz="1000">
              <a:solidFill>
                <a:srgbClr val="FFFFFF"/>
              </a:solidFill>
              <a:latin typeface="Roboto"/>
              <a:ea typeface="Roboto"/>
              <a:cs typeface="Roboto"/>
              <a:sym typeface="Roboto"/>
            </a:endParaRPr>
          </a:p>
          <a:p>
            <a:pPr indent="0" lvl="0" marL="0" rtl="0" algn="l">
              <a:spcBef>
                <a:spcPts val="0"/>
              </a:spcBef>
              <a:spcAft>
                <a:spcPts val="0"/>
              </a:spcAft>
              <a:buNone/>
            </a:pPr>
            <a:r>
              <a:t/>
            </a:r>
            <a:endParaRPr sz="1000">
              <a:solidFill>
                <a:srgbClr val="FFFFFF"/>
              </a:solidFill>
              <a:latin typeface="Roboto"/>
              <a:ea typeface="Roboto"/>
              <a:cs typeface="Roboto"/>
              <a:sym typeface="Roboto"/>
            </a:endParaRPr>
          </a:p>
          <a:p>
            <a:pPr indent="0" lvl="0" marL="0" rtl="0" algn="l">
              <a:spcBef>
                <a:spcPts val="0"/>
              </a:spcBef>
              <a:spcAft>
                <a:spcPts val="0"/>
              </a:spcAft>
              <a:buNone/>
            </a:pPr>
            <a:r>
              <a:t/>
            </a:r>
            <a:endParaRPr sz="1000">
              <a:solidFill>
                <a:srgbClr val="FFFFFF"/>
              </a:solidFill>
              <a:latin typeface="Roboto"/>
              <a:ea typeface="Roboto"/>
              <a:cs typeface="Roboto"/>
              <a:sym typeface="Roboto"/>
            </a:endParaRPr>
          </a:p>
        </p:txBody>
      </p:sp>
      <p:pic>
        <p:nvPicPr>
          <p:cNvPr id="93" name="Google Shape;93;p16"/>
          <p:cNvPicPr preferRelativeResize="0"/>
          <p:nvPr/>
        </p:nvPicPr>
        <p:blipFill>
          <a:blip r:embed="rId3">
            <a:alphaModFix/>
          </a:blip>
          <a:stretch>
            <a:fillRect/>
          </a:stretch>
        </p:blipFill>
        <p:spPr>
          <a:xfrm>
            <a:off x="7889188" y="1161925"/>
            <a:ext cx="969550" cy="950175"/>
          </a:xfrm>
          <a:prstGeom prst="rect">
            <a:avLst/>
          </a:prstGeom>
          <a:noFill/>
          <a:ln>
            <a:noFill/>
          </a:ln>
        </p:spPr>
      </p:pic>
      <p:pic>
        <p:nvPicPr>
          <p:cNvPr id="94" name="Google Shape;94;p16"/>
          <p:cNvPicPr preferRelativeResize="0"/>
          <p:nvPr/>
        </p:nvPicPr>
        <p:blipFill>
          <a:blip r:embed="rId4">
            <a:alphaModFix/>
          </a:blip>
          <a:stretch>
            <a:fillRect/>
          </a:stretch>
        </p:blipFill>
        <p:spPr>
          <a:xfrm flipH="1">
            <a:off x="7867625" y="2466526"/>
            <a:ext cx="1012675" cy="950175"/>
          </a:xfrm>
          <a:prstGeom prst="rect">
            <a:avLst/>
          </a:prstGeom>
          <a:noFill/>
          <a:ln>
            <a:noFill/>
          </a:ln>
        </p:spPr>
      </p:pic>
      <p:pic>
        <p:nvPicPr>
          <p:cNvPr id="95" name="Google Shape;95;p16"/>
          <p:cNvPicPr preferRelativeResize="0"/>
          <p:nvPr/>
        </p:nvPicPr>
        <p:blipFill>
          <a:blip r:embed="rId5">
            <a:alphaModFix/>
          </a:blip>
          <a:stretch>
            <a:fillRect/>
          </a:stretch>
        </p:blipFill>
        <p:spPr>
          <a:xfrm>
            <a:off x="7867625" y="3734125"/>
            <a:ext cx="1012675" cy="917700"/>
          </a:xfrm>
          <a:prstGeom prst="rect">
            <a:avLst/>
          </a:prstGeom>
          <a:noFill/>
          <a:ln>
            <a:noFill/>
          </a:ln>
        </p:spPr>
      </p:pic>
      <p:sp>
        <p:nvSpPr>
          <p:cNvPr id="96" name="Google Shape;96;p16"/>
          <p:cNvSpPr txBox="1"/>
          <p:nvPr/>
        </p:nvSpPr>
        <p:spPr>
          <a:xfrm>
            <a:off x="340450" y="3530575"/>
            <a:ext cx="3411600" cy="13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000">
                <a:solidFill>
                  <a:srgbClr val="FFFFFF"/>
                </a:solidFill>
                <a:latin typeface="Roboto Slab"/>
                <a:ea typeface="Roboto Slab"/>
                <a:cs typeface="Roboto Slab"/>
                <a:sym typeface="Roboto Slab"/>
              </a:rPr>
              <a:t>OBS: Os processadores precisam ser compatível com a placa mãe, tendo o socket  acessível para cada modelo. </a:t>
            </a:r>
            <a:endParaRPr sz="1000">
              <a:solidFill>
                <a:srgbClr val="FFFFFF"/>
              </a:solidFill>
              <a:latin typeface="Roboto Slab"/>
              <a:ea typeface="Roboto Slab"/>
              <a:cs typeface="Roboto Slab"/>
              <a:sym typeface="Roboto Slab"/>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sz="2400"/>
              <a:t>Memória</a:t>
            </a:r>
            <a:r>
              <a:rPr lang="pt-BR" sz="2400"/>
              <a:t> RAM</a:t>
            </a:r>
            <a:endParaRPr sz="2400"/>
          </a:p>
        </p:txBody>
      </p:sp>
      <p:sp>
        <p:nvSpPr>
          <p:cNvPr id="102" name="Google Shape;102;p17"/>
          <p:cNvSpPr txBox="1"/>
          <p:nvPr>
            <p:ph idx="1" type="body"/>
          </p:nvPr>
        </p:nvSpPr>
        <p:spPr>
          <a:xfrm>
            <a:off x="170225" y="1476900"/>
            <a:ext cx="5396100" cy="35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800">
                <a:latin typeface="Roboto Slab"/>
                <a:ea typeface="Roboto Slab"/>
                <a:cs typeface="Roboto Slab"/>
                <a:sym typeface="Roboto Slab"/>
              </a:rPr>
              <a:t>DDR: </a:t>
            </a:r>
            <a:r>
              <a:rPr lang="pt-BR" sz="800">
                <a:latin typeface="Roboto Slab"/>
                <a:ea typeface="Roboto Slab"/>
                <a:cs typeface="Roboto Slab"/>
                <a:sym typeface="Roboto Slab"/>
              </a:rPr>
              <a:t>A primeira geração de memórias DDR, lançada no ano de 2002, possui maior largura de banda do que a anterior SDR. Efetivamente, isso acontece porque a taxa de transferência é dobrada, sem necessidade de aumentar o clock de memória. Com o seu aparecimento, houve um aumento significativo no desempenho sobre a arquitetura tradicional. Era utilizada principalmente em Pentium 4 e arquiteturas AMD Athlon.</a:t>
            </a:r>
            <a:endParaRPr sz="800">
              <a:latin typeface="Roboto Slab"/>
              <a:ea typeface="Roboto Slab"/>
              <a:cs typeface="Roboto Slab"/>
              <a:sym typeface="Roboto Slab"/>
            </a:endParaRPr>
          </a:p>
          <a:p>
            <a:pPr indent="0" lvl="0" marL="0" rtl="0" algn="l">
              <a:spcBef>
                <a:spcPts val="1600"/>
              </a:spcBef>
              <a:spcAft>
                <a:spcPts val="0"/>
              </a:spcAft>
              <a:buNone/>
            </a:pPr>
            <a:r>
              <a:rPr b="1" lang="pt-BR" sz="800">
                <a:latin typeface="Roboto Slab"/>
                <a:ea typeface="Roboto Slab"/>
                <a:cs typeface="Roboto Slab"/>
                <a:sym typeface="Roboto Slab"/>
              </a:rPr>
              <a:t>DDR 2:</a:t>
            </a:r>
            <a:r>
              <a:rPr lang="pt-BR" sz="800">
                <a:latin typeface="Roboto Slab"/>
                <a:ea typeface="Roboto Slab"/>
                <a:cs typeface="Roboto Slab"/>
                <a:sym typeface="Roboto Slab"/>
              </a:rPr>
              <a:t> Implementadas em 2004, as memórias DDR2 sofreram melhorias de largura de banda, clock de memória e consumo de energia. Enquanto que o buffer de prefetch da primeira geração era de 2 bits, aqui passou a ser de 4 bits. Isto resultou em melhorias notáveis em termos de desempenho do sistema. A sua presença era comum na maioria dos chipsets com Pentium 4 Prescott, mais tarde Intel Core e AMD Athlon 64.</a:t>
            </a:r>
            <a:endParaRPr sz="800">
              <a:latin typeface="Roboto Slab"/>
              <a:ea typeface="Roboto Slab"/>
              <a:cs typeface="Roboto Slab"/>
              <a:sym typeface="Roboto Slab"/>
            </a:endParaRPr>
          </a:p>
          <a:p>
            <a:pPr indent="0" lvl="0" marL="0" rtl="0" algn="l">
              <a:spcBef>
                <a:spcPts val="1600"/>
              </a:spcBef>
              <a:spcAft>
                <a:spcPts val="0"/>
              </a:spcAft>
              <a:buNone/>
            </a:pPr>
            <a:r>
              <a:rPr b="1" lang="pt-BR" sz="800">
                <a:latin typeface="Roboto Slab"/>
                <a:ea typeface="Roboto Slab"/>
                <a:cs typeface="Roboto Slab"/>
                <a:sym typeface="Roboto Slab"/>
              </a:rPr>
              <a:t>DDR 3: </a:t>
            </a:r>
            <a:r>
              <a:rPr lang="pt-BR" sz="800">
                <a:latin typeface="Roboto Slab"/>
                <a:ea typeface="Roboto Slab"/>
                <a:cs typeface="Roboto Slab"/>
                <a:sym typeface="Roboto Slab"/>
              </a:rPr>
              <a:t>Em 2007 surgem as sucessoras das memórias DDR2. Essencialmente, a melhoria foi feita na base da anterior, consumo energético reduzido em cerca de 40%, buffer prefetch de 8 bits, etc. Infelizmente, as latências (quantidade de pulsos de clock que o módulo leva para iniciar as transferências de dados) aumentaram significativamente, existindo apenas um ganho de desempenho entre 2-5% em comparação com as anteriores (arquiteturas que suportam DDR2 e DDR3). </a:t>
            </a:r>
            <a:endParaRPr sz="800">
              <a:latin typeface="Roboto Slab"/>
              <a:ea typeface="Roboto Slab"/>
              <a:cs typeface="Roboto Slab"/>
              <a:sym typeface="Roboto Slab"/>
            </a:endParaRPr>
          </a:p>
          <a:p>
            <a:pPr indent="0" lvl="0" marL="0" rtl="0" algn="l">
              <a:spcBef>
                <a:spcPts val="1600"/>
              </a:spcBef>
              <a:spcAft>
                <a:spcPts val="0"/>
              </a:spcAft>
              <a:buNone/>
            </a:pPr>
            <a:r>
              <a:rPr b="1" lang="pt-BR" sz="800">
                <a:latin typeface="Roboto Slab"/>
                <a:ea typeface="Roboto Slab"/>
                <a:cs typeface="Roboto Slab"/>
                <a:sym typeface="Roboto Slab"/>
              </a:rPr>
              <a:t>DDR 4: </a:t>
            </a:r>
            <a:r>
              <a:rPr lang="pt-BR" sz="800">
                <a:latin typeface="Roboto Slab"/>
                <a:ea typeface="Roboto Slab"/>
                <a:cs typeface="Roboto Slab"/>
                <a:sym typeface="Roboto Slab"/>
              </a:rPr>
              <a:t>Lançadas em 2014, são bastante eficientes em termos energéticos, visto que operam a uma tensão de 1,2 V além de proporcionarem elevadas taxas de transferência. Foram </a:t>
            </a:r>
            <a:r>
              <a:rPr lang="pt-BR" sz="800">
                <a:latin typeface="Roboto Slab"/>
                <a:ea typeface="Roboto Slab"/>
                <a:cs typeface="Roboto Slab"/>
                <a:sym typeface="Roboto Slab"/>
              </a:rPr>
              <a:t>adicionadas</a:t>
            </a:r>
            <a:r>
              <a:rPr lang="pt-BR" sz="800">
                <a:latin typeface="Roboto Slab"/>
                <a:ea typeface="Roboto Slab"/>
                <a:cs typeface="Roboto Slab"/>
                <a:sym typeface="Roboto Slab"/>
              </a:rPr>
              <a:t> algumas funções, como DBI (Data Bus Inversion), CRC (Cyclic Redundancy Check) e paridade CA, o que permitiu melhorar a integridade do sinal da memória DDR4, bem como a estabilidade de transmissão/acesso a dados.</a:t>
            </a:r>
            <a:endParaRPr sz="800">
              <a:latin typeface="Roboto Slab"/>
              <a:ea typeface="Roboto Slab"/>
              <a:cs typeface="Roboto Slab"/>
              <a:sym typeface="Roboto Slab"/>
            </a:endParaRPr>
          </a:p>
          <a:p>
            <a:pPr indent="0" lvl="0" marL="0" rtl="0" algn="l">
              <a:spcBef>
                <a:spcPts val="1600"/>
              </a:spcBef>
              <a:spcAft>
                <a:spcPts val="0"/>
              </a:spcAft>
              <a:buNone/>
            </a:pPr>
            <a:r>
              <a:t/>
            </a:r>
            <a:endParaRPr sz="800">
              <a:latin typeface="Roboto Slab"/>
              <a:ea typeface="Roboto Slab"/>
              <a:cs typeface="Roboto Slab"/>
              <a:sym typeface="Roboto Slab"/>
            </a:endParaRPr>
          </a:p>
          <a:p>
            <a:pPr indent="0" lvl="0" marL="0" rtl="0" algn="l">
              <a:spcBef>
                <a:spcPts val="1600"/>
              </a:spcBef>
              <a:spcAft>
                <a:spcPts val="0"/>
              </a:spcAft>
              <a:buNone/>
            </a:pPr>
            <a:r>
              <a:t/>
            </a:r>
            <a:endParaRPr sz="800">
              <a:latin typeface="Roboto Slab"/>
              <a:ea typeface="Roboto Slab"/>
              <a:cs typeface="Roboto Slab"/>
              <a:sym typeface="Roboto Slab"/>
            </a:endParaRPr>
          </a:p>
          <a:p>
            <a:pPr indent="0" lvl="0" marL="0" rtl="0" algn="l">
              <a:spcBef>
                <a:spcPts val="1600"/>
              </a:spcBef>
              <a:spcAft>
                <a:spcPts val="1600"/>
              </a:spcAft>
              <a:buNone/>
            </a:pPr>
            <a:r>
              <a:t/>
            </a:r>
            <a:endParaRPr sz="800">
              <a:latin typeface="Roboto Slab"/>
              <a:ea typeface="Roboto Slab"/>
              <a:cs typeface="Roboto Slab"/>
              <a:sym typeface="Roboto Slab"/>
            </a:endParaRPr>
          </a:p>
        </p:txBody>
      </p:sp>
      <p:pic>
        <p:nvPicPr>
          <p:cNvPr id="103" name="Google Shape;103;p17"/>
          <p:cNvPicPr preferRelativeResize="0"/>
          <p:nvPr/>
        </p:nvPicPr>
        <p:blipFill>
          <a:blip r:embed="rId3">
            <a:alphaModFix/>
          </a:blip>
          <a:stretch>
            <a:fillRect/>
          </a:stretch>
        </p:blipFill>
        <p:spPr>
          <a:xfrm>
            <a:off x="3500550" y="203500"/>
            <a:ext cx="1820475" cy="985974"/>
          </a:xfrm>
          <a:prstGeom prst="rect">
            <a:avLst/>
          </a:prstGeom>
          <a:noFill/>
          <a:ln>
            <a:noFill/>
          </a:ln>
        </p:spPr>
      </p:pic>
      <p:pic>
        <p:nvPicPr>
          <p:cNvPr id="104" name="Google Shape;104;p17"/>
          <p:cNvPicPr preferRelativeResize="0"/>
          <p:nvPr/>
        </p:nvPicPr>
        <p:blipFill>
          <a:blip r:embed="rId4">
            <a:alphaModFix/>
          </a:blip>
          <a:stretch>
            <a:fillRect/>
          </a:stretch>
        </p:blipFill>
        <p:spPr>
          <a:xfrm>
            <a:off x="5566131" y="203500"/>
            <a:ext cx="3455343" cy="940625"/>
          </a:xfrm>
          <a:prstGeom prst="rect">
            <a:avLst/>
          </a:prstGeom>
          <a:noFill/>
          <a:ln>
            <a:noFill/>
          </a:ln>
        </p:spPr>
      </p:pic>
      <p:pic>
        <p:nvPicPr>
          <p:cNvPr id="105" name="Google Shape;105;p17"/>
          <p:cNvPicPr preferRelativeResize="0"/>
          <p:nvPr/>
        </p:nvPicPr>
        <p:blipFill>
          <a:blip r:embed="rId5">
            <a:alphaModFix/>
          </a:blip>
          <a:stretch>
            <a:fillRect/>
          </a:stretch>
        </p:blipFill>
        <p:spPr>
          <a:xfrm>
            <a:off x="5566125" y="1239600"/>
            <a:ext cx="3455350" cy="940625"/>
          </a:xfrm>
          <a:prstGeom prst="rect">
            <a:avLst/>
          </a:prstGeom>
          <a:noFill/>
          <a:ln>
            <a:noFill/>
          </a:ln>
        </p:spPr>
      </p:pic>
      <p:pic>
        <p:nvPicPr>
          <p:cNvPr id="106" name="Google Shape;106;p17"/>
          <p:cNvPicPr preferRelativeResize="0"/>
          <p:nvPr/>
        </p:nvPicPr>
        <p:blipFill>
          <a:blip r:embed="rId6">
            <a:alphaModFix/>
          </a:blip>
          <a:stretch>
            <a:fillRect/>
          </a:stretch>
        </p:blipFill>
        <p:spPr>
          <a:xfrm>
            <a:off x="5566125" y="3586600"/>
            <a:ext cx="3455350" cy="1319600"/>
          </a:xfrm>
          <a:prstGeom prst="rect">
            <a:avLst/>
          </a:prstGeom>
          <a:noFill/>
          <a:ln>
            <a:noFill/>
          </a:ln>
        </p:spPr>
      </p:pic>
      <p:pic>
        <p:nvPicPr>
          <p:cNvPr id="107" name="Google Shape;107;p17"/>
          <p:cNvPicPr preferRelativeResize="0"/>
          <p:nvPr/>
        </p:nvPicPr>
        <p:blipFill>
          <a:blip r:embed="rId7">
            <a:alphaModFix/>
          </a:blip>
          <a:stretch>
            <a:fillRect/>
          </a:stretch>
        </p:blipFill>
        <p:spPr>
          <a:xfrm>
            <a:off x="5566124" y="2243675"/>
            <a:ext cx="3455350" cy="1219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8"/>
          <p:cNvSpPr txBox="1"/>
          <p:nvPr>
            <p:ph type="title"/>
          </p:nvPr>
        </p:nvSpPr>
        <p:spPr>
          <a:xfrm>
            <a:off x="266425" y="435800"/>
            <a:ext cx="85923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sz="2400"/>
              <a:t>Placas de vídeo (especificamente NVIDIA a partir de 2000)</a:t>
            </a:r>
            <a:endParaRPr sz="2400"/>
          </a:p>
        </p:txBody>
      </p:sp>
      <p:sp>
        <p:nvSpPr>
          <p:cNvPr id="113" name="Google Shape;113;p18"/>
          <p:cNvSpPr txBox="1"/>
          <p:nvPr>
            <p:ph idx="1" type="body"/>
          </p:nvPr>
        </p:nvSpPr>
        <p:spPr>
          <a:xfrm>
            <a:off x="199825" y="1358500"/>
            <a:ext cx="2257200" cy="2282700"/>
          </a:xfrm>
          <a:prstGeom prst="rect">
            <a:avLst/>
          </a:prstGeom>
        </p:spPr>
        <p:txBody>
          <a:bodyPr anchorCtr="0" anchor="t" bIns="91425" lIns="91425" spcFirstLastPara="1" rIns="91425" wrap="square" tIns="91425">
            <a:noAutofit/>
          </a:bodyPr>
          <a:lstStyle/>
          <a:p>
            <a:pPr indent="-279400" lvl="0" marL="457200" rtl="0" algn="l">
              <a:spcBef>
                <a:spcPts val="0"/>
              </a:spcBef>
              <a:spcAft>
                <a:spcPts val="0"/>
              </a:spcAft>
              <a:buSzPts val="800"/>
              <a:buFont typeface="Roboto Slab"/>
              <a:buChar char="●"/>
            </a:pPr>
            <a:r>
              <a:rPr lang="pt-BR" sz="800">
                <a:latin typeface="Roboto Slab"/>
                <a:ea typeface="Roboto Slab"/>
                <a:cs typeface="Roboto Slab"/>
                <a:sym typeface="Roboto Slab"/>
              </a:rPr>
              <a:t>NV15 - GeForce 2 (2000)</a:t>
            </a:r>
            <a:endParaRPr sz="800">
              <a:latin typeface="Roboto Slab"/>
              <a:ea typeface="Roboto Slab"/>
              <a:cs typeface="Roboto Slab"/>
              <a:sym typeface="Roboto Slab"/>
            </a:endParaRPr>
          </a:p>
          <a:p>
            <a:pPr indent="-279400" lvl="0" marL="457200" rtl="0" algn="l">
              <a:spcBef>
                <a:spcPts val="0"/>
              </a:spcBef>
              <a:spcAft>
                <a:spcPts val="0"/>
              </a:spcAft>
              <a:buSzPts val="800"/>
              <a:buFont typeface="Roboto Slab"/>
              <a:buChar char="●"/>
            </a:pPr>
            <a:r>
              <a:rPr lang="pt-BR" sz="800">
                <a:latin typeface="Roboto Slab"/>
                <a:ea typeface="Roboto Slab"/>
                <a:cs typeface="Roboto Slab"/>
                <a:sym typeface="Roboto Slab"/>
              </a:rPr>
              <a:t>NV20 - GeForce 3 (2001)</a:t>
            </a:r>
            <a:endParaRPr sz="800">
              <a:latin typeface="Roboto Slab"/>
              <a:ea typeface="Roboto Slab"/>
              <a:cs typeface="Roboto Slab"/>
              <a:sym typeface="Roboto Slab"/>
            </a:endParaRPr>
          </a:p>
          <a:p>
            <a:pPr indent="-279400" lvl="0" marL="457200" rtl="0" algn="l">
              <a:spcBef>
                <a:spcPts val="0"/>
              </a:spcBef>
              <a:spcAft>
                <a:spcPts val="0"/>
              </a:spcAft>
              <a:buSzPts val="800"/>
              <a:buFont typeface="Roboto Slab"/>
              <a:buChar char="●"/>
            </a:pPr>
            <a:r>
              <a:rPr lang="pt-BR" sz="800">
                <a:latin typeface="Roboto Slab"/>
                <a:ea typeface="Roboto Slab"/>
                <a:cs typeface="Roboto Slab"/>
                <a:sym typeface="Roboto Slab"/>
              </a:rPr>
              <a:t>NV25 - GeForce 4 (2002)</a:t>
            </a:r>
            <a:endParaRPr sz="800">
              <a:latin typeface="Roboto Slab"/>
              <a:ea typeface="Roboto Slab"/>
              <a:cs typeface="Roboto Slab"/>
              <a:sym typeface="Roboto Slab"/>
            </a:endParaRPr>
          </a:p>
          <a:p>
            <a:pPr indent="-279400" lvl="0" marL="457200" rtl="0" algn="l">
              <a:spcBef>
                <a:spcPts val="0"/>
              </a:spcBef>
              <a:spcAft>
                <a:spcPts val="0"/>
              </a:spcAft>
              <a:buSzPts val="800"/>
              <a:buFont typeface="Roboto Slab"/>
              <a:buChar char="●"/>
            </a:pPr>
            <a:r>
              <a:rPr lang="pt-BR" sz="800">
                <a:latin typeface="Roboto Slab"/>
                <a:ea typeface="Roboto Slab"/>
                <a:cs typeface="Roboto Slab"/>
                <a:sym typeface="Roboto Slab"/>
              </a:rPr>
              <a:t>NV34 - GeForce FX (2002)</a:t>
            </a:r>
            <a:endParaRPr sz="800">
              <a:latin typeface="Roboto Slab"/>
              <a:ea typeface="Roboto Slab"/>
              <a:cs typeface="Roboto Slab"/>
              <a:sym typeface="Roboto Slab"/>
            </a:endParaRPr>
          </a:p>
          <a:p>
            <a:pPr indent="-279400" lvl="0" marL="457200" rtl="0" algn="l">
              <a:spcBef>
                <a:spcPts val="0"/>
              </a:spcBef>
              <a:spcAft>
                <a:spcPts val="0"/>
              </a:spcAft>
              <a:buSzPts val="800"/>
              <a:buFont typeface="Roboto Slab"/>
              <a:buChar char="●"/>
            </a:pPr>
            <a:r>
              <a:rPr lang="pt-BR" sz="800">
                <a:latin typeface="Roboto Slab"/>
                <a:ea typeface="Roboto Slab"/>
                <a:cs typeface="Roboto Slab"/>
                <a:sym typeface="Roboto Slab"/>
              </a:rPr>
              <a:t>NV40 - GeForce 6 (2004)</a:t>
            </a:r>
            <a:endParaRPr sz="800">
              <a:latin typeface="Roboto Slab"/>
              <a:ea typeface="Roboto Slab"/>
              <a:cs typeface="Roboto Slab"/>
              <a:sym typeface="Roboto Slab"/>
            </a:endParaRPr>
          </a:p>
          <a:p>
            <a:pPr indent="-279400" lvl="0" marL="457200" rtl="0" algn="l">
              <a:spcBef>
                <a:spcPts val="0"/>
              </a:spcBef>
              <a:spcAft>
                <a:spcPts val="0"/>
              </a:spcAft>
              <a:buSzPts val="800"/>
              <a:buFont typeface="Roboto Slab"/>
              <a:buChar char="●"/>
            </a:pPr>
            <a:r>
              <a:rPr lang="pt-BR" sz="800">
                <a:latin typeface="Roboto Slab"/>
                <a:ea typeface="Roboto Slab"/>
                <a:cs typeface="Roboto Slab"/>
                <a:sym typeface="Roboto Slab"/>
              </a:rPr>
              <a:t>G70 - GeForce 7 (2005)</a:t>
            </a:r>
            <a:endParaRPr sz="800">
              <a:latin typeface="Roboto Slab"/>
              <a:ea typeface="Roboto Slab"/>
              <a:cs typeface="Roboto Slab"/>
              <a:sym typeface="Roboto Slab"/>
            </a:endParaRPr>
          </a:p>
          <a:p>
            <a:pPr indent="-279400" lvl="0" marL="457200" rtl="0" algn="l">
              <a:spcBef>
                <a:spcPts val="0"/>
              </a:spcBef>
              <a:spcAft>
                <a:spcPts val="0"/>
              </a:spcAft>
              <a:buSzPts val="800"/>
              <a:buFont typeface="Roboto Slab"/>
              <a:buChar char="●"/>
            </a:pPr>
            <a:r>
              <a:rPr lang="pt-BR" sz="800">
                <a:latin typeface="Roboto Slab"/>
                <a:ea typeface="Roboto Slab"/>
                <a:cs typeface="Roboto Slab"/>
                <a:sym typeface="Roboto Slab"/>
              </a:rPr>
              <a:t>G80 - GeForce 8 (2006)</a:t>
            </a:r>
            <a:endParaRPr sz="800">
              <a:latin typeface="Roboto Slab"/>
              <a:ea typeface="Roboto Slab"/>
              <a:cs typeface="Roboto Slab"/>
              <a:sym typeface="Roboto Slab"/>
            </a:endParaRPr>
          </a:p>
          <a:p>
            <a:pPr indent="-279400" lvl="0" marL="457200" rtl="0" algn="l">
              <a:spcBef>
                <a:spcPts val="0"/>
              </a:spcBef>
              <a:spcAft>
                <a:spcPts val="0"/>
              </a:spcAft>
              <a:buSzPts val="800"/>
              <a:buFont typeface="Roboto Slab"/>
              <a:buChar char="●"/>
            </a:pPr>
            <a:r>
              <a:rPr lang="pt-BR" sz="800">
                <a:latin typeface="Roboto Slab"/>
                <a:ea typeface="Roboto Slab"/>
                <a:cs typeface="Roboto Slab"/>
                <a:sym typeface="Roboto Slab"/>
              </a:rPr>
              <a:t>G94 - GeForce 9 (2008)</a:t>
            </a:r>
            <a:endParaRPr sz="800">
              <a:latin typeface="Roboto Slab"/>
              <a:ea typeface="Roboto Slab"/>
              <a:cs typeface="Roboto Slab"/>
              <a:sym typeface="Roboto Slab"/>
            </a:endParaRPr>
          </a:p>
          <a:p>
            <a:pPr indent="-279400" lvl="0" marL="457200" rtl="0" algn="l">
              <a:spcBef>
                <a:spcPts val="0"/>
              </a:spcBef>
              <a:spcAft>
                <a:spcPts val="0"/>
              </a:spcAft>
              <a:buSzPts val="800"/>
              <a:buFont typeface="Roboto Slab"/>
              <a:buChar char="●"/>
            </a:pPr>
            <a:r>
              <a:rPr lang="pt-BR" sz="800">
                <a:latin typeface="Roboto Slab"/>
                <a:ea typeface="Roboto Slab"/>
                <a:cs typeface="Roboto Slab"/>
                <a:sym typeface="Roboto Slab"/>
              </a:rPr>
              <a:t>G98 - GeForce 100 (2009)</a:t>
            </a:r>
            <a:endParaRPr sz="800">
              <a:latin typeface="Roboto Slab"/>
              <a:ea typeface="Roboto Slab"/>
              <a:cs typeface="Roboto Slab"/>
              <a:sym typeface="Roboto Slab"/>
            </a:endParaRPr>
          </a:p>
          <a:p>
            <a:pPr indent="-279400" lvl="0" marL="457200" rtl="0" algn="l">
              <a:spcBef>
                <a:spcPts val="0"/>
              </a:spcBef>
              <a:spcAft>
                <a:spcPts val="0"/>
              </a:spcAft>
              <a:buSzPts val="800"/>
              <a:buFont typeface="Roboto Slab"/>
              <a:buChar char="●"/>
            </a:pPr>
            <a:r>
              <a:rPr lang="pt-BR" sz="800">
                <a:latin typeface="Roboto Slab"/>
                <a:ea typeface="Roboto Slab"/>
                <a:cs typeface="Roboto Slab"/>
                <a:sym typeface="Roboto Slab"/>
              </a:rPr>
              <a:t>GT218 - GeForce 200 (2008)</a:t>
            </a:r>
            <a:endParaRPr sz="800">
              <a:latin typeface="Roboto Slab"/>
              <a:ea typeface="Roboto Slab"/>
              <a:cs typeface="Roboto Slab"/>
              <a:sym typeface="Roboto Slab"/>
            </a:endParaRPr>
          </a:p>
          <a:p>
            <a:pPr indent="-279400" lvl="0" marL="457200" rtl="0" algn="l">
              <a:spcBef>
                <a:spcPts val="0"/>
              </a:spcBef>
              <a:spcAft>
                <a:spcPts val="0"/>
              </a:spcAft>
              <a:buSzPts val="800"/>
              <a:buFont typeface="Roboto Slab"/>
              <a:buChar char="●"/>
            </a:pPr>
            <a:r>
              <a:rPr lang="pt-BR" sz="800">
                <a:latin typeface="Roboto Slab"/>
                <a:ea typeface="Roboto Slab"/>
                <a:cs typeface="Roboto Slab"/>
                <a:sym typeface="Roboto Slab"/>
              </a:rPr>
              <a:t>GT215 - GeForce 300 (2009)</a:t>
            </a:r>
            <a:endParaRPr sz="800">
              <a:latin typeface="Roboto Slab"/>
              <a:ea typeface="Roboto Slab"/>
              <a:cs typeface="Roboto Slab"/>
              <a:sym typeface="Roboto Slab"/>
            </a:endParaRPr>
          </a:p>
          <a:p>
            <a:pPr indent="-279400" lvl="0" marL="457200" rtl="0" algn="l">
              <a:spcBef>
                <a:spcPts val="0"/>
              </a:spcBef>
              <a:spcAft>
                <a:spcPts val="0"/>
              </a:spcAft>
              <a:buSzPts val="800"/>
              <a:buFont typeface="Roboto Slab"/>
              <a:buChar char="●"/>
            </a:pPr>
            <a:r>
              <a:rPr lang="pt-BR" sz="800">
                <a:latin typeface="Roboto Slab"/>
                <a:ea typeface="Roboto Slab"/>
                <a:cs typeface="Roboto Slab"/>
                <a:sym typeface="Roboto Slab"/>
              </a:rPr>
              <a:t>GF100/GF110 - GeForce 400 (2010)</a:t>
            </a:r>
            <a:endParaRPr sz="800">
              <a:latin typeface="Roboto Slab"/>
              <a:ea typeface="Roboto Slab"/>
              <a:cs typeface="Roboto Slab"/>
              <a:sym typeface="Roboto Slab"/>
            </a:endParaRPr>
          </a:p>
          <a:p>
            <a:pPr indent="-279400" lvl="0" marL="457200" rtl="0" algn="l">
              <a:spcBef>
                <a:spcPts val="0"/>
              </a:spcBef>
              <a:spcAft>
                <a:spcPts val="0"/>
              </a:spcAft>
              <a:buSzPts val="800"/>
              <a:buFont typeface="Roboto Slab"/>
              <a:buChar char="●"/>
            </a:pPr>
            <a:r>
              <a:rPr lang="pt-BR" sz="800">
                <a:latin typeface="Roboto Slab"/>
                <a:ea typeface="Roboto Slab"/>
                <a:cs typeface="Roboto Slab"/>
                <a:sym typeface="Roboto Slab"/>
              </a:rPr>
              <a:t>GF11x - GeForce 500 (2010)</a:t>
            </a:r>
            <a:endParaRPr sz="800">
              <a:latin typeface="Roboto Slab"/>
              <a:ea typeface="Roboto Slab"/>
              <a:cs typeface="Roboto Slab"/>
              <a:sym typeface="Roboto Slab"/>
            </a:endParaRPr>
          </a:p>
          <a:p>
            <a:pPr indent="-279400" lvl="0" marL="457200" rtl="0" algn="l">
              <a:spcBef>
                <a:spcPts val="0"/>
              </a:spcBef>
              <a:spcAft>
                <a:spcPts val="0"/>
              </a:spcAft>
              <a:buSzPts val="800"/>
              <a:buFont typeface="Roboto Slab"/>
              <a:buChar char="●"/>
            </a:pPr>
            <a:r>
              <a:rPr lang="pt-BR" sz="800">
                <a:latin typeface="Roboto Slab"/>
                <a:ea typeface="Roboto Slab"/>
                <a:cs typeface="Roboto Slab"/>
                <a:sym typeface="Roboto Slab"/>
              </a:rPr>
              <a:t>GK10x - GeForce 600 (2012)</a:t>
            </a:r>
            <a:endParaRPr sz="800">
              <a:latin typeface="Roboto Slab"/>
              <a:ea typeface="Roboto Slab"/>
              <a:cs typeface="Roboto Slab"/>
              <a:sym typeface="Roboto Slab"/>
            </a:endParaRPr>
          </a:p>
          <a:p>
            <a:pPr indent="-279400" lvl="0" marL="457200" rtl="0" algn="l">
              <a:spcBef>
                <a:spcPts val="0"/>
              </a:spcBef>
              <a:spcAft>
                <a:spcPts val="0"/>
              </a:spcAft>
              <a:buSzPts val="800"/>
              <a:buFont typeface="Roboto Slab"/>
              <a:buChar char="●"/>
            </a:pPr>
            <a:r>
              <a:rPr lang="pt-BR" sz="800">
                <a:latin typeface="Roboto Slab"/>
                <a:ea typeface="Roboto Slab"/>
                <a:cs typeface="Roboto Slab"/>
                <a:sym typeface="Roboto Slab"/>
              </a:rPr>
              <a:t>GeForce 700 (2013)</a:t>
            </a:r>
            <a:endParaRPr sz="800">
              <a:latin typeface="Roboto Slab"/>
              <a:ea typeface="Roboto Slab"/>
              <a:cs typeface="Roboto Slab"/>
              <a:sym typeface="Roboto Slab"/>
            </a:endParaRPr>
          </a:p>
        </p:txBody>
      </p:sp>
      <p:sp>
        <p:nvSpPr>
          <p:cNvPr id="114" name="Google Shape;114;p18"/>
          <p:cNvSpPr txBox="1"/>
          <p:nvPr/>
        </p:nvSpPr>
        <p:spPr>
          <a:xfrm>
            <a:off x="2575450" y="1203075"/>
            <a:ext cx="4832700" cy="38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000">
                <a:solidFill>
                  <a:srgbClr val="FFFFFF"/>
                </a:solidFill>
                <a:latin typeface="Roboto Slab"/>
                <a:ea typeface="Roboto Slab"/>
                <a:cs typeface="Roboto Slab"/>
                <a:sym typeface="Roboto Slab"/>
              </a:rPr>
              <a:t>                                         Três exemplos e especificações</a:t>
            </a:r>
            <a:endParaRPr b="1" sz="1000">
              <a:solidFill>
                <a:srgbClr val="FFFFFF"/>
              </a:solidFill>
              <a:latin typeface="Roboto Slab"/>
              <a:ea typeface="Roboto Slab"/>
              <a:cs typeface="Roboto Slab"/>
              <a:sym typeface="Roboto Slab"/>
            </a:endParaRPr>
          </a:p>
          <a:p>
            <a:pPr indent="0" lvl="0" marL="0" rtl="0" algn="l">
              <a:spcBef>
                <a:spcPts val="0"/>
              </a:spcBef>
              <a:spcAft>
                <a:spcPts val="0"/>
              </a:spcAft>
              <a:buNone/>
            </a:pPr>
            <a:r>
              <a:t/>
            </a:r>
            <a:endParaRPr b="1" sz="1000">
              <a:solidFill>
                <a:srgbClr val="FFFFFF"/>
              </a:solidFill>
              <a:latin typeface="Roboto Slab"/>
              <a:ea typeface="Roboto Slab"/>
              <a:cs typeface="Roboto Slab"/>
              <a:sym typeface="Roboto Slab"/>
            </a:endParaRPr>
          </a:p>
          <a:p>
            <a:pPr indent="0" lvl="0" marL="0" rtl="0" algn="l">
              <a:spcBef>
                <a:spcPts val="0"/>
              </a:spcBef>
              <a:spcAft>
                <a:spcPts val="0"/>
              </a:spcAft>
              <a:buNone/>
            </a:pPr>
            <a:r>
              <a:rPr b="1" lang="pt-BR" sz="800">
                <a:solidFill>
                  <a:srgbClr val="FFFFFF"/>
                </a:solidFill>
                <a:latin typeface="Roboto Slab"/>
                <a:ea typeface="Roboto Slab"/>
                <a:cs typeface="Roboto Slab"/>
                <a:sym typeface="Roboto Slab"/>
              </a:rPr>
              <a:t>NV15 Geforce 2 - </a:t>
            </a:r>
            <a:r>
              <a:rPr lang="pt-BR" sz="800">
                <a:solidFill>
                  <a:srgbClr val="FFFFFF"/>
                </a:solidFill>
                <a:latin typeface="Roboto Slab"/>
                <a:ea typeface="Roboto Slab"/>
                <a:cs typeface="Roboto Slab"/>
                <a:sym typeface="Roboto Slab"/>
              </a:rPr>
              <a:t>Lançada em abril de 2000, a primeira GeForce 2 (versão GTS) também era um acelerador gráfico de alto desempenho. Apesar de ser tratada como uma atualização da GeForce 256, o desempenho em texturização era duas vezes maior que o de sua antecessora, a GTS estabeleceu a liderança definitiva sobre a sua tradicional concorrente, a 3dfx e sua Voodoo 5, além de se preparar para a chegada de um novo concorrente; a Radeon da ATI Technologies.</a:t>
            </a:r>
            <a:endParaRPr sz="800">
              <a:solidFill>
                <a:srgbClr val="FFFFFF"/>
              </a:solidFill>
              <a:latin typeface="Roboto Slab"/>
              <a:ea typeface="Roboto Slab"/>
              <a:cs typeface="Roboto Slab"/>
              <a:sym typeface="Roboto Slab"/>
            </a:endParaRPr>
          </a:p>
          <a:p>
            <a:pPr indent="0" lvl="0" marL="0" rtl="0" algn="l">
              <a:spcBef>
                <a:spcPts val="0"/>
              </a:spcBef>
              <a:spcAft>
                <a:spcPts val="0"/>
              </a:spcAft>
              <a:buNone/>
            </a:pPr>
            <a:r>
              <a:t/>
            </a:r>
            <a:endParaRPr sz="800">
              <a:solidFill>
                <a:srgbClr val="FFFFFF"/>
              </a:solidFill>
              <a:latin typeface="Roboto Slab"/>
              <a:ea typeface="Roboto Slab"/>
              <a:cs typeface="Roboto Slab"/>
              <a:sym typeface="Roboto Slab"/>
            </a:endParaRPr>
          </a:p>
          <a:p>
            <a:pPr indent="0" lvl="0" marL="0" rtl="0" algn="l">
              <a:spcBef>
                <a:spcPts val="0"/>
              </a:spcBef>
              <a:spcAft>
                <a:spcPts val="0"/>
              </a:spcAft>
              <a:buNone/>
            </a:pPr>
            <a:r>
              <a:rPr lang="pt-BR" sz="800">
                <a:solidFill>
                  <a:srgbClr val="FFFFFF"/>
                </a:solidFill>
                <a:latin typeface="Roboto Slab"/>
                <a:ea typeface="Roboto Slab"/>
                <a:cs typeface="Roboto Slab"/>
                <a:sym typeface="Roboto Slab"/>
              </a:rPr>
              <a:t>Memoria: GDDR ,64 MB</a:t>
            </a:r>
            <a:endParaRPr sz="800">
              <a:solidFill>
                <a:srgbClr val="FFFFFF"/>
              </a:solidFill>
              <a:latin typeface="Roboto Slab"/>
              <a:ea typeface="Roboto Slab"/>
              <a:cs typeface="Roboto Slab"/>
              <a:sym typeface="Roboto Slab"/>
            </a:endParaRPr>
          </a:p>
          <a:p>
            <a:pPr indent="0" lvl="0" marL="0" rtl="0" algn="l">
              <a:spcBef>
                <a:spcPts val="0"/>
              </a:spcBef>
              <a:spcAft>
                <a:spcPts val="0"/>
              </a:spcAft>
              <a:buNone/>
            </a:pPr>
            <a:r>
              <a:rPr lang="pt-BR" sz="800">
                <a:solidFill>
                  <a:srgbClr val="FFFFFF"/>
                </a:solidFill>
                <a:latin typeface="Roboto Slab"/>
                <a:ea typeface="Roboto Slab"/>
                <a:cs typeface="Roboto Slab"/>
                <a:sym typeface="Roboto Slab"/>
              </a:rPr>
              <a:t>Dirext X: 7</a:t>
            </a:r>
            <a:endParaRPr sz="800">
              <a:solidFill>
                <a:srgbClr val="FFFFFF"/>
              </a:solidFill>
              <a:latin typeface="Roboto Slab"/>
              <a:ea typeface="Roboto Slab"/>
              <a:cs typeface="Roboto Slab"/>
              <a:sym typeface="Roboto Slab"/>
            </a:endParaRPr>
          </a:p>
          <a:p>
            <a:pPr indent="0" lvl="0" marL="0" rtl="0" algn="l">
              <a:spcBef>
                <a:spcPts val="0"/>
              </a:spcBef>
              <a:spcAft>
                <a:spcPts val="0"/>
              </a:spcAft>
              <a:buNone/>
            </a:pPr>
            <a:r>
              <a:t/>
            </a:r>
            <a:endParaRPr sz="800">
              <a:solidFill>
                <a:srgbClr val="FFFFFF"/>
              </a:solidFill>
              <a:latin typeface="Roboto Slab"/>
              <a:ea typeface="Roboto Slab"/>
              <a:cs typeface="Roboto Slab"/>
              <a:sym typeface="Roboto Slab"/>
            </a:endParaRPr>
          </a:p>
          <a:p>
            <a:pPr indent="0" lvl="0" marL="0" rtl="0" algn="l">
              <a:spcBef>
                <a:spcPts val="0"/>
              </a:spcBef>
              <a:spcAft>
                <a:spcPts val="0"/>
              </a:spcAft>
              <a:buNone/>
            </a:pPr>
            <a:r>
              <a:t/>
            </a:r>
            <a:endParaRPr sz="800">
              <a:solidFill>
                <a:srgbClr val="FFFFFF"/>
              </a:solidFill>
              <a:latin typeface="Roboto Slab"/>
              <a:ea typeface="Roboto Slab"/>
              <a:cs typeface="Roboto Slab"/>
              <a:sym typeface="Roboto Slab"/>
            </a:endParaRPr>
          </a:p>
          <a:p>
            <a:pPr indent="0" lvl="0" marL="0" rtl="0" algn="l">
              <a:spcBef>
                <a:spcPts val="0"/>
              </a:spcBef>
              <a:spcAft>
                <a:spcPts val="0"/>
              </a:spcAft>
              <a:buNone/>
            </a:pPr>
            <a:r>
              <a:rPr b="1" lang="pt-BR" sz="800">
                <a:solidFill>
                  <a:srgbClr val="FFFFFF"/>
                </a:solidFill>
                <a:latin typeface="Roboto Slab"/>
                <a:ea typeface="Roboto Slab"/>
                <a:cs typeface="Roboto Slab"/>
                <a:sym typeface="Roboto Slab"/>
              </a:rPr>
              <a:t>G70  GeForce 7 - </a:t>
            </a:r>
            <a:r>
              <a:rPr lang="pt-BR" sz="800">
                <a:solidFill>
                  <a:srgbClr val="FFFFFF"/>
                </a:solidFill>
                <a:latin typeface="Roboto Slab"/>
                <a:ea typeface="Roboto Slab"/>
                <a:cs typeface="Roboto Slab"/>
                <a:sym typeface="Roboto Slab"/>
              </a:rPr>
              <a:t>Lançada em junho de 2005, a família GeForce 7 é uma evolução da arquitetura NV40. Entre as novidades estão suporte a anti-aliasing avançado de texturas transparentes, renderização otimizada e consumo elétrico reduzido. Pela primeira vez em sua história, a NVIDIA anunciou o lançamento dos produtos simultaneamente à sua disponibilidade no mercado.</a:t>
            </a:r>
            <a:endParaRPr sz="800">
              <a:solidFill>
                <a:srgbClr val="FFFFFF"/>
              </a:solidFill>
              <a:latin typeface="Roboto Slab"/>
              <a:ea typeface="Roboto Slab"/>
              <a:cs typeface="Roboto Slab"/>
              <a:sym typeface="Roboto Slab"/>
            </a:endParaRPr>
          </a:p>
          <a:p>
            <a:pPr indent="0" lvl="0" marL="0" rtl="0" algn="l">
              <a:spcBef>
                <a:spcPts val="0"/>
              </a:spcBef>
              <a:spcAft>
                <a:spcPts val="0"/>
              </a:spcAft>
              <a:buNone/>
            </a:pPr>
            <a:r>
              <a:t/>
            </a:r>
            <a:endParaRPr sz="800">
              <a:solidFill>
                <a:srgbClr val="FFFFFF"/>
              </a:solidFill>
              <a:latin typeface="Roboto Slab"/>
              <a:ea typeface="Roboto Slab"/>
              <a:cs typeface="Roboto Slab"/>
              <a:sym typeface="Roboto Slab"/>
            </a:endParaRPr>
          </a:p>
          <a:p>
            <a:pPr indent="0" lvl="0" marL="0" rtl="0" algn="l">
              <a:spcBef>
                <a:spcPts val="0"/>
              </a:spcBef>
              <a:spcAft>
                <a:spcPts val="0"/>
              </a:spcAft>
              <a:buNone/>
            </a:pPr>
            <a:r>
              <a:rPr lang="pt-BR" sz="800">
                <a:solidFill>
                  <a:srgbClr val="FFFFFF"/>
                </a:solidFill>
                <a:latin typeface="Roboto Slab"/>
                <a:ea typeface="Roboto Slab"/>
                <a:cs typeface="Roboto Slab"/>
                <a:sym typeface="Roboto Slab"/>
              </a:rPr>
              <a:t>Memória: GDDR 2, 128MB</a:t>
            </a:r>
            <a:endParaRPr sz="800">
              <a:solidFill>
                <a:srgbClr val="FFFFFF"/>
              </a:solidFill>
              <a:latin typeface="Roboto Slab"/>
              <a:ea typeface="Roboto Slab"/>
              <a:cs typeface="Roboto Slab"/>
              <a:sym typeface="Roboto Slab"/>
            </a:endParaRPr>
          </a:p>
          <a:p>
            <a:pPr indent="0" lvl="0" marL="0" rtl="0" algn="l">
              <a:spcBef>
                <a:spcPts val="0"/>
              </a:spcBef>
              <a:spcAft>
                <a:spcPts val="0"/>
              </a:spcAft>
              <a:buNone/>
            </a:pPr>
            <a:r>
              <a:rPr lang="pt-BR" sz="800">
                <a:solidFill>
                  <a:srgbClr val="FFFFFF"/>
                </a:solidFill>
                <a:latin typeface="Roboto Slab"/>
                <a:ea typeface="Roboto Slab"/>
                <a:cs typeface="Roboto Slab"/>
                <a:sym typeface="Roboto Slab"/>
              </a:rPr>
              <a:t>Dirext X: 9.0 (9.3 att)</a:t>
            </a:r>
            <a:endParaRPr sz="800">
              <a:solidFill>
                <a:srgbClr val="FFFFFF"/>
              </a:solidFill>
              <a:latin typeface="Roboto Slab"/>
              <a:ea typeface="Roboto Slab"/>
              <a:cs typeface="Roboto Slab"/>
              <a:sym typeface="Roboto Slab"/>
            </a:endParaRPr>
          </a:p>
          <a:p>
            <a:pPr indent="0" lvl="0" marL="0" rtl="0" algn="l">
              <a:spcBef>
                <a:spcPts val="0"/>
              </a:spcBef>
              <a:spcAft>
                <a:spcPts val="0"/>
              </a:spcAft>
              <a:buNone/>
            </a:pPr>
            <a:r>
              <a:t/>
            </a:r>
            <a:endParaRPr sz="800">
              <a:solidFill>
                <a:srgbClr val="FFFFFF"/>
              </a:solidFill>
              <a:latin typeface="Roboto Slab"/>
              <a:ea typeface="Roboto Slab"/>
              <a:cs typeface="Roboto Slab"/>
              <a:sym typeface="Roboto Slab"/>
            </a:endParaRPr>
          </a:p>
          <a:p>
            <a:pPr indent="0" lvl="0" marL="0" rtl="0" algn="l">
              <a:spcBef>
                <a:spcPts val="0"/>
              </a:spcBef>
              <a:spcAft>
                <a:spcPts val="0"/>
              </a:spcAft>
              <a:buNone/>
            </a:pPr>
            <a:r>
              <a:t/>
            </a:r>
            <a:endParaRPr sz="800">
              <a:solidFill>
                <a:srgbClr val="FFFFFF"/>
              </a:solidFill>
              <a:latin typeface="Roboto Slab"/>
              <a:ea typeface="Roboto Slab"/>
              <a:cs typeface="Roboto Slab"/>
              <a:sym typeface="Roboto Slab"/>
            </a:endParaRPr>
          </a:p>
          <a:p>
            <a:pPr indent="0" lvl="0" marL="0" rtl="0" algn="l">
              <a:spcBef>
                <a:spcPts val="0"/>
              </a:spcBef>
              <a:spcAft>
                <a:spcPts val="0"/>
              </a:spcAft>
              <a:buNone/>
            </a:pPr>
            <a:r>
              <a:rPr b="1" lang="pt-BR" sz="800">
                <a:solidFill>
                  <a:srgbClr val="FFFFFF"/>
                </a:solidFill>
                <a:latin typeface="Roboto Slab"/>
                <a:ea typeface="Roboto Slab"/>
                <a:cs typeface="Roboto Slab"/>
                <a:sym typeface="Roboto Slab"/>
              </a:rPr>
              <a:t>GeForce 700 - </a:t>
            </a:r>
            <a:r>
              <a:rPr lang="pt-BR" sz="800">
                <a:solidFill>
                  <a:srgbClr val="FFFFFF"/>
                </a:solidFill>
                <a:latin typeface="Roboto Slab"/>
                <a:ea typeface="Roboto Slab"/>
                <a:cs typeface="Roboto Slab"/>
                <a:sym typeface="Roboto Slab"/>
              </a:rPr>
              <a:t>Seu primeiro modelo (NVIDIA GeForce GTX Titan) foi lançado em 19 de fevereiro de 2013 e conta hoje com 9 modelos. Nesta edição, já lançada com os recursos de DirectX 11 (Windows Vista, 7, 8 e 10) e posteriormente, por meio de atualizações de drivers, compatibilizadas com DirectX 12 (somente Windows 10).</a:t>
            </a:r>
            <a:endParaRPr sz="800">
              <a:solidFill>
                <a:srgbClr val="FFFFFF"/>
              </a:solidFill>
              <a:latin typeface="Roboto Slab"/>
              <a:ea typeface="Roboto Slab"/>
              <a:cs typeface="Roboto Slab"/>
              <a:sym typeface="Roboto Slab"/>
            </a:endParaRPr>
          </a:p>
          <a:p>
            <a:pPr indent="0" lvl="0" marL="0" rtl="0" algn="l">
              <a:spcBef>
                <a:spcPts val="0"/>
              </a:spcBef>
              <a:spcAft>
                <a:spcPts val="0"/>
              </a:spcAft>
              <a:buNone/>
            </a:pPr>
            <a:r>
              <a:t/>
            </a:r>
            <a:endParaRPr sz="800">
              <a:solidFill>
                <a:srgbClr val="FFFFFF"/>
              </a:solidFill>
              <a:latin typeface="Roboto Slab"/>
              <a:ea typeface="Roboto Slab"/>
              <a:cs typeface="Roboto Slab"/>
              <a:sym typeface="Roboto Slab"/>
            </a:endParaRPr>
          </a:p>
          <a:p>
            <a:pPr indent="0" lvl="0" marL="0" rtl="0" algn="l">
              <a:spcBef>
                <a:spcPts val="0"/>
              </a:spcBef>
              <a:spcAft>
                <a:spcPts val="0"/>
              </a:spcAft>
              <a:buNone/>
            </a:pPr>
            <a:r>
              <a:rPr lang="pt-BR" sz="800">
                <a:solidFill>
                  <a:srgbClr val="FFFFFF"/>
                </a:solidFill>
                <a:latin typeface="Roboto Slab"/>
                <a:ea typeface="Roboto Slab"/>
                <a:cs typeface="Roboto Slab"/>
                <a:sym typeface="Roboto Slab"/>
              </a:rPr>
              <a:t>Memória: GGDR5, 4MB</a:t>
            </a:r>
            <a:endParaRPr sz="800">
              <a:solidFill>
                <a:srgbClr val="FFFFFF"/>
              </a:solidFill>
              <a:latin typeface="Roboto Slab"/>
              <a:ea typeface="Roboto Slab"/>
              <a:cs typeface="Roboto Slab"/>
              <a:sym typeface="Roboto Slab"/>
            </a:endParaRPr>
          </a:p>
          <a:p>
            <a:pPr indent="0" lvl="0" marL="0" rtl="0" algn="l">
              <a:spcBef>
                <a:spcPts val="0"/>
              </a:spcBef>
              <a:spcAft>
                <a:spcPts val="0"/>
              </a:spcAft>
              <a:buNone/>
            </a:pPr>
            <a:r>
              <a:rPr lang="pt-BR" sz="800">
                <a:solidFill>
                  <a:srgbClr val="FFFFFF"/>
                </a:solidFill>
                <a:latin typeface="Roboto Slab"/>
                <a:ea typeface="Roboto Slab"/>
                <a:cs typeface="Roboto Slab"/>
                <a:sym typeface="Roboto Slab"/>
              </a:rPr>
              <a:t>Direxct X: 12+</a:t>
            </a:r>
            <a:endParaRPr sz="800">
              <a:solidFill>
                <a:srgbClr val="FFFFFF"/>
              </a:solidFill>
              <a:latin typeface="Roboto Slab"/>
              <a:ea typeface="Roboto Slab"/>
              <a:cs typeface="Roboto Slab"/>
              <a:sym typeface="Roboto Slab"/>
            </a:endParaRPr>
          </a:p>
          <a:p>
            <a:pPr indent="0" lvl="0" marL="0" rtl="0" algn="l">
              <a:spcBef>
                <a:spcPts val="0"/>
              </a:spcBef>
              <a:spcAft>
                <a:spcPts val="0"/>
              </a:spcAft>
              <a:buNone/>
            </a:pPr>
            <a:r>
              <a:t/>
            </a:r>
            <a:endParaRPr sz="800">
              <a:solidFill>
                <a:srgbClr val="FFFFFF"/>
              </a:solidFill>
              <a:latin typeface="Roboto Slab"/>
              <a:ea typeface="Roboto Slab"/>
              <a:cs typeface="Roboto Slab"/>
              <a:sym typeface="Roboto Slab"/>
            </a:endParaRPr>
          </a:p>
        </p:txBody>
      </p:sp>
      <p:pic>
        <p:nvPicPr>
          <p:cNvPr id="115" name="Google Shape;115;p18"/>
          <p:cNvPicPr preferRelativeResize="0"/>
          <p:nvPr/>
        </p:nvPicPr>
        <p:blipFill>
          <a:blip r:embed="rId3">
            <a:alphaModFix/>
          </a:blip>
          <a:stretch>
            <a:fillRect/>
          </a:stretch>
        </p:blipFill>
        <p:spPr>
          <a:xfrm>
            <a:off x="7600600" y="1476450"/>
            <a:ext cx="1158625" cy="933000"/>
          </a:xfrm>
          <a:prstGeom prst="rect">
            <a:avLst/>
          </a:prstGeom>
          <a:noFill/>
          <a:ln>
            <a:noFill/>
          </a:ln>
        </p:spPr>
      </p:pic>
      <p:pic>
        <p:nvPicPr>
          <p:cNvPr id="116" name="Google Shape;116;p18"/>
          <p:cNvPicPr preferRelativeResize="0"/>
          <p:nvPr/>
        </p:nvPicPr>
        <p:blipFill>
          <a:blip r:embed="rId4">
            <a:alphaModFix/>
          </a:blip>
          <a:stretch>
            <a:fillRect/>
          </a:stretch>
        </p:blipFill>
        <p:spPr>
          <a:xfrm>
            <a:off x="7600599" y="2701075"/>
            <a:ext cx="1158624" cy="933000"/>
          </a:xfrm>
          <a:prstGeom prst="rect">
            <a:avLst/>
          </a:prstGeom>
          <a:noFill/>
          <a:ln>
            <a:noFill/>
          </a:ln>
        </p:spPr>
      </p:pic>
      <p:pic>
        <p:nvPicPr>
          <p:cNvPr id="117" name="Google Shape;117;p18"/>
          <p:cNvPicPr preferRelativeResize="0"/>
          <p:nvPr/>
        </p:nvPicPr>
        <p:blipFill>
          <a:blip r:embed="rId5">
            <a:alphaModFix/>
          </a:blip>
          <a:stretch>
            <a:fillRect/>
          </a:stretch>
        </p:blipFill>
        <p:spPr>
          <a:xfrm>
            <a:off x="7621400" y="3925700"/>
            <a:ext cx="1158624" cy="9329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sz="2400"/>
              <a:t>HD (disco rígido) e SSD (únidade estado sólido)</a:t>
            </a:r>
            <a:endParaRPr sz="2400"/>
          </a:p>
        </p:txBody>
      </p:sp>
      <p:sp>
        <p:nvSpPr>
          <p:cNvPr id="123" name="Google Shape;123;p19"/>
          <p:cNvSpPr txBox="1"/>
          <p:nvPr>
            <p:ph idx="1" type="body"/>
          </p:nvPr>
        </p:nvSpPr>
        <p:spPr>
          <a:xfrm>
            <a:off x="303425" y="1462100"/>
            <a:ext cx="4386900" cy="337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pt-BR" sz="1000">
                <a:latin typeface="Roboto Slab"/>
                <a:ea typeface="Roboto Slab"/>
                <a:cs typeface="Roboto Slab"/>
                <a:sym typeface="Roboto Slab"/>
              </a:rPr>
              <a:t>HD: </a:t>
            </a:r>
            <a:r>
              <a:rPr lang="pt-BR" sz="1000">
                <a:latin typeface="Roboto Slab"/>
                <a:ea typeface="Roboto Slab"/>
                <a:cs typeface="Roboto Slab"/>
                <a:sym typeface="Roboto Slab"/>
              </a:rPr>
              <a:t>No início dos anos 2000, lançou-se HDs de 10 à 80 GB, devido a demanda que os novos sistemas operacionais e todo um novo nicho conectado a internet, necessitava para compartilhamento e armazenamento de vídeos, jogos, músicas e imagens. Os SATAS também foram se atualizando, a transmissão de dados começou a ficar mais rápida, SATA (150 mb/s), SATA II (300 mb/s), SATA III (600 mb/s). Hoje já se possui HDS de até 2 Terabytes.</a:t>
            </a:r>
            <a:endParaRPr sz="1000">
              <a:latin typeface="Roboto Slab"/>
              <a:ea typeface="Roboto Slab"/>
              <a:cs typeface="Roboto Slab"/>
              <a:sym typeface="Roboto Slab"/>
            </a:endParaRPr>
          </a:p>
        </p:txBody>
      </p:sp>
      <p:pic>
        <p:nvPicPr>
          <p:cNvPr id="124" name="Google Shape;124;p19"/>
          <p:cNvPicPr preferRelativeResize="0"/>
          <p:nvPr/>
        </p:nvPicPr>
        <p:blipFill>
          <a:blip r:embed="rId3">
            <a:alphaModFix/>
          </a:blip>
          <a:stretch>
            <a:fillRect/>
          </a:stretch>
        </p:blipFill>
        <p:spPr>
          <a:xfrm>
            <a:off x="914257" y="3077575"/>
            <a:ext cx="2142251" cy="1606725"/>
          </a:xfrm>
          <a:prstGeom prst="rect">
            <a:avLst/>
          </a:prstGeom>
          <a:noFill/>
          <a:ln>
            <a:noFill/>
          </a:ln>
        </p:spPr>
      </p:pic>
      <p:sp>
        <p:nvSpPr>
          <p:cNvPr id="125" name="Google Shape;125;p19"/>
          <p:cNvSpPr txBox="1"/>
          <p:nvPr/>
        </p:nvSpPr>
        <p:spPr>
          <a:xfrm>
            <a:off x="4690400" y="1309900"/>
            <a:ext cx="4077900" cy="27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000">
                <a:solidFill>
                  <a:srgbClr val="FFFFFF"/>
                </a:solidFill>
                <a:latin typeface="Roboto Slab"/>
                <a:ea typeface="Roboto Slab"/>
                <a:cs typeface="Roboto Slab"/>
                <a:sym typeface="Roboto Slab"/>
              </a:rPr>
              <a:t>SSD:</a:t>
            </a:r>
            <a:r>
              <a:rPr lang="pt-BR" sz="1000">
                <a:solidFill>
                  <a:srgbClr val="FFFFFF"/>
                </a:solidFill>
                <a:latin typeface="Roboto Slab"/>
                <a:ea typeface="Roboto Slab"/>
                <a:cs typeface="Roboto Slab"/>
                <a:sym typeface="Roboto Slab"/>
              </a:rPr>
              <a:t> É uma nova tecnologia de armazenamento considerada a evolução do disco rígido (HD). Ele não possui partes móveis e é construído em torno de um circuito integrado semicondutor, o qual é responsável pelo armazenamento, diferentemente dos sistemas magnéticos (como os HDs). O SSD se popularizou e começou a ter o ápice em 2015 com a chegada do Windows 10, onde se tinha um processamento maior que os sistemas operacionais anteriores. O SSD veio para “aposentar” o HD, consegue trabalhar até 700 mb/s de leitura, a temperatura pode ir até 70°C e o processamento é quase 3x maior que de um HD convencional. A única desvantagem é o valor, comparado a espaço de um HD é mais caro. </a:t>
            </a:r>
            <a:endParaRPr sz="1000">
              <a:solidFill>
                <a:srgbClr val="FFFFFF"/>
              </a:solidFill>
              <a:latin typeface="Roboto Slab"/>
              <a:ea typeface="Roboto Slab"/>
              <a:cs typeface="Roboto Slab"/>
              <a:sym typeface="Roboto Slab"/>
            </a:endParaRPr>
          </a:p>
        </p:txBody>
      </p:sp>
      <p:pic>
        <p:nvPicPr>
          <p:cNvPr id="126" name="Google Shape;126;p19"/>
          <p:cNvPicPr preferRelativeResize="0"/>
          <p:nvPr/>
        </p:nvPicPr>
        <p:blipFill>
          <a:blip r:embed="rId4">
            <a:alphaModFix/>
          </a:blip>
          <a:stretch>
            <a:fillRect/>
          </a:stretch>
        </p:blipFill>
        <p:spPr>
          <a:xfrm>
            <a:off x="5924776" y="3363525"/>
            <a:ext cx="2142250" cy="1357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sz="2400"/>
              <a:t>Fontes de alimentação AT e ATX</a:t>
            </a:r>
            <a:endParaRPr sz="2400"/>
          </a:p>
        </p:txBody>
      </p:sp>
      <p:sp>
        <p:nvSpPr>
          <p:cNvPr id="132" name="Google Shape;132;p20"/>
          <p:cNvSpPr txBox="1"/>
          <p:nvPr>
            <p:ph idx="1" type="body"/>
          </p:nvPr>
        </p:nvSpPr>
        <p:spPr>
          <a:xfrm>
            <a:off x="387900" y="1489825"/>
            <a:ext cx="37344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pt-BR" sz="1000">
                <a:latin typeface="Roboto Slab"/>
                <a:ea typeface="Roboto Slab"/>
                <a:cs typeface="Roboto Slab"/>
                <a:sym typeface="Roboto Slab"/>
              </a:rPr>
              <a:t>Fonte AT:</a:t>
            </a:r>
            <a:r>
              <a:rPr lang="pt-BR" sz="1000">
                <a:latin typeface="Roboto Slab"/>
                <a:ea typeface="Roboto Slab"/>
                <a:cs typeface="Roboto Slab"/>
                <a:sym typeface="Roboto Slab"/>
              </a:rPr>
              <a:t> As fontes AT usadas no </a:t>
            </a:r>
            <a:r>
              <a:rPr lang="pt-BR" sz="1000">
                <a:latin typeface="Roboto Slab"/>
                <a:ea typeface="Roboto Slab"/>
                <a:cs typeface="Roboto Slab"/>
                <a:sym typeface="Roboto Slab"/>
              </a:rPr>
              <a:t>início</a:t>
            </a:r>
            <a:r>
              <a:rPr lang="pt-BR" sz="1000">
                <a:latin typeface="Roboto Slab"/>
                <a:ea typeface="Roboto Slab"/>
                <a:cs typeface="Roboto Slab"/>
                <a:sym typeface="Roboto Slab"/>
              </a:rPr>
              <a:t> da década de 2000, </a:t>
            </a:r>
            <a:r>
              <a:rPr lang="pt-BR" sz="1000">
                <a:latin typeface="Roboto Slab"/>
                <a:ea typeface="Roboto Slab"/>
                <a:cs typeface="Roboto Slab"/>
                <a:sym typeface="Roboto Slab"/>
              </a:rPr>
              <a:t>possuíam</a:t>
            </a:r>
            <a:r>
              <a:rPr lang="pt-BR" sz="1000">
                <a:latin typeface="Roboto Slab"/>
                <a:ea typeface="Roboto Slab"/>
                <a:cs typeface="Roboto Slab"/>
                <a:sym typeface="Roboto Slab"/>
              </a:rPr>
              <a:t> o conector da placa mãe de 12 pinos, um interruptor de energia para ligar e desligar o computador, os conectores para ligar na placa mãe tinham que ser ligados de forma correta, pois não havia o suporte para não ligar invertido e as fontes geralmente eram de 150-300w. </a:t>
            </a:r>
            <a:endParaRPr sz="1000">
              <a:latin typeface="Roboto Slab"/>
              <a:ea typeface="Roboto Slab"/>
              <a:cs typeface="Roboto Slab"/>
              <a:sym typeface="Roboto Slab"/>
            </a:endParaRPr>
          </a:p>
        </p:txBody>
      </p:sp>
      <p:pic>
        <p:nvPicPr>
          <p:cNvPr id="133" name="Google Shape;133;p20"/>
          <p:cNvPicPr preferRelativeResize="0"/>
          <p:nvPr/>
        </p:nvPicPr>
        <p:blipFill>
          <a:blip r:embed="rId3">
            <a:alphaModFix/>
          </a:blip>
          <a:stretch>
            <a:fillRect/>
          </a:stretch>
        </p:blipFill>
        <p:spPr>
          <a:xfrm>
            <a:off x="1238525" y="2967700"/>
            <a:ext cx="2134701" cy="1601026"/>
          </a:xfrm>
          <a:prstGeom prst="rect">
            <a:avLst/>
          </a:prstGeom>
          <a:noFill/>
          <a:ln>
            <a:noFill/>
          </a:ln>
        </p:spPr>
      </p:pic>
      <p:sp>
        <p:nvSpPr>
          <p:cNvPr id="134" name="Google Shape;134;p20"/>
          <p:cNvSpPr txBox="1"/>
          <p:nvPr/>
        </p:nvSpPr>
        <p:spPr>
          <a:xfrm>
            <a:off x="4218400" y="1245825"/>
            <a:ext cx="4492200" cy="319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000">
                <a:solidFill>
                  <a:srgbClr val="FFFFFF"/>
                </a:solidFill>
                <a:latin typeface="Roboto"/>
                <a:ea typeface="Roboto"/>
                <a:cs typeface="Roboto"/>
                <a:sym typeface="Roboto"/>
              </a:rPr>
              <a:t>Fonte ATX: </a:t>
            </a:r>
            <a:r>
              <a:rPr lang="pt-BR" sz="1000">
                <a:solidFill>
                  <a:srgbClr val="FFFFFF"/>
                </a:solidFill>
                <a:latin typeface="Roboto"/>
                <a:ea typeface="Roboto"/>
                <a:cs typeface="Roboto"/>
                <a:sym typeface="Roboto"/>
              </a:rPr>
              <a:t>As fontes ATX começaram a se popularizar em 2006, abordando quatro grandes áreas de melhorias, maior facilidade de uso, melhor apoio para os atuais e futuros dispositivos de entrada e saída, melhor suporte para atuais e futuras tecnologias de processadores e redução de custo do sistema. O conector da placa mãe inicialmente era de 20 pinos mas há modelos que possuem 24, a tensão pode atingir 3.3v a 12v dos conectores, os </a:t>
            </a:r>
            <a:r>
              <a:rPr lang="pt-BR" sz="1000">
                <a:solidFill>
                  <a:srgbClr val="FFFFFF"/>
                </a:solidFill>
                <a:latin typeface="Roboto"/>
                <a:ea typeface="Roboto"/>
                <a:cs typeface="Roboto"/>
                <a:sym typeface="Roboto"/>
              </a:rPr>
              <a:t>sistemas</a:t>
            </a:r>
            <a:r>
              <a:rPr lang="pt-BR" sz="1000">
                <a:solidFill>
                  <a:srgbClr val="FFFFFF"/>
                </a:solidFill>
                <a:latin typeface="Roboto"/>
                <a:ea typeface="Roboto"/>
                <a:cs typeface="Roboto"/>
                <a:sym typeface="Roboto"/>
              </a:rPr>
              <a:t> operacionais já possuem a opção de desligar o computador automaticamente</a:t>
            </a:r>
            <a:r>
              <a:rPr lang="pt-BR" sz="1000">
                <a:solidFill>
                  <a:srgbClr val="FFFFFF"/>
                </a:solidFill>
                <a:latin typeface="Roboto"/>
                <a:ea typeface="Roboto"/>
                <a:cs typeface="Roboto"/>
                <a:sym typeface="Roboto"/>
              </a:rPr>
              <a:t>, há modelos de fontes ATX que possuem voltagem real (80% de energia), com os selos Bronze, Silver, Gold e Platinum, cada selo determina o nível de qualidade dessa voltagem. Atualmente no mercado basicamente as fontes ATX são predominantes e já possuem fontes de 400w até 1500w para computadores voltado para jogos.</a:t>
            </a:r>
            <a:endParaRPr sz="1000">
              <a:solidFill>
                <a:srgbClr val="FFFFFF"/>
              </a:solidFill>
              <a:latin typeface="Roboto"/>
              <a:ea typeface="Roboto"/>
              <a:cs typeface="Roboto"/>
              <a:sym typeface="Roboto"/>
            </a:endParaRPr>
          </a:p>
        </p:txBody>
      </p:sp>
      <p:pic>
        <p:nvPicPr>
          <p:cNvPr id="135" name="Google Shape;135;p20"/>
          <p:cNvPicPr preferRelativeResize="0"/>
          <p:nvPr/>
        </p:nvPicPr>
        <p:blipFill>
          <a:blip r:embed="rId4">
            <a:alphaModFix/>
          </a:blip>
          <a:stretch>
            <a:fillRect/>
          </a:stretch>
        </p:blipFill>
        <p:spPr>
          <a:xfrm>
            <a:off x="5876150" y="3364350"/>
            <a:ext cx="1457925" cy="1457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1"/>
          <p:cNvSpPr txBox="1"/>
          <p:nvPr>
            <p:ph type="title"/>
          </p:nvPr>
        </p:nvSpPr>
        <p:spPr>
          <a:xfrm>
            <a:off x="266425" y="435800"/>
            <a:ext cx="85923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sz="2400"/>
              <a:t>Monitores</a:t>
            </a:r>
            <a:endParaRPr sz="2400"/>
          </a:p>
        </p:txBody>
      </p:sp>
      <p:sp>
        <p:nvSpPr>
          <p:cNvPr id="141" name="Google Shape;141;p21"/>
          <p:cNvSpPr txBox="1"/>
          <p:nvPr/>
        </p:nvSpPr>
        <p:spPr>
          <a:xfrm>
            <a:off x="1413525" y="2005600"/>
            <a:ext cx="4262700" cy="4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42" name="Google Shape;142;p21"/>
          <p:cNvSpPr txBox="1"/>
          <p:nvPr/>
        </p:nvSpPr>
        <p:spPr>
          <a:xfrm>
            <a:off x="495850" y="1702175"/>
            <a:ext cx="5417400" cy="29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43" name="Google Shape;143;p21"/>
          <p:cNvSpPr txBox="1"/>
          <p:nvPr/>
        </p:nvSpPr>
        <p:spPr>
          <a:xfrm>
            <a:off x="192425" y="1465350"/>
            <a:ext cx="6157500" cy="34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800">
                <a:solidFill>
                  <a:srgbClr val="FFFFFF"/>
                </a:solidFill>
                <a:latin typeface="Roboto Slab"/>
                <a:ea typeface="Roboto Slab"/>
                <a:cs typeface="Roboto Slab"/>
                <a:sym typeface="Roboto Slab"/>
              </a:rPr>
              <a:t>Monitores CRT: </a:t>
            </a:r>
            <a:r>
              <a:rPr lang="pt-BR" sz="800">
                <a:solidFill>
                  <a:srgbClr val="FFFFFF"/>
                </a:solidFill>
                <a:latin typeface="Roboto Slab"/>
                <a:ea typeface="Roboto Slab"/>
                <a:cs typeface="Roboto Slab"/>
                <a:sym typeface="Roboto Slab"/>
              </a:rPr>
              <a:t>Muito usado nos anos 2000 até 2006, o famoso monitor de “tubão”. A tela é repetidamente atingida por um feixe de elétrons, que atuam no material fosforescente que a reveste, assim formando as imagens. </a:t>
            </a:r>
            <a:endParaRPr sz="800">
              <a:solidFill>
                <a:srgbClr val="FFFFFF"/>
              </a:solidFill>
              <a:latin typeface="Roboto Slab"/>
              <a:ea typeface="Roboto Slab"/>
              <a:cs typeface="Roboto Slab"/>
              <a:sym typeface="Roboto Slab"/>
            </a:endParaRPr>
          </a:p>
          <a:p>
            <a:pPr indent="0" lvl="0" marL="0" rtl="0" algn="l">
              <a:spcBef>
                <a:spcPts val="0"/>
              </a:spcBef>
              <a:spcAft>
                <a:spcPts val="0"/>
              </a:spcAft>
              <a:buNone/>
            </a:pPr>
            <a:r>
              <a:t/>
            </a:r>
            <a:endParaRPr sz="800">
              <a:solidFill>
                <a:srgbClr val="FFFFFF"/>
              </a:solidFill>
              <a:latin typeface="Roboto Slab"/>
              <a:ea typeface="Roboto Slab"/>
              <a:cs typeface="Roboto Slab"/>
              <a:sym typeface="Roboto Slab"/>
            </a:endParaRPr>
          </a:p>
          <a:p>
            <a:pPr indent="0" lvl="0" marL="0" rtl="0" algn="l">
              <a:spcBef>
                <a:spcPts val="0"/>
              </a:spcBef>
              <a:spcAft>
                <a:spcPts val="0"/>
              </a:spcAft>
              <a:buNone/>
            </a:pPr>
            <a:r>
              <a:rPr lang="pt-BR" sz="800">
                <a:solidFill>
                  <a:srgbClr val="FFFFFF"/>
                </a:solidFill>
                <a:latin typeface="Roboto Slab"/>
                <a:ea typeface="Roboto Slab"/>
                <a:cs typeface="Roboto Slab"/>
                <a:sym typeface="Roboto Slab"/>
              </a:rPr>
              <a:t>Tela: 15+ polegadas</a:t>
            </a:r>
            <a:endParaRPr sz="800">
              <a:solidFill>
                <a:srgbClr val="FFFFFF"/>
              </a:solidFill>
              <a:latin typeface="Roboto Slab"/>
              <a:ea typeface="Roboto Slab"/>
              <a:cs typeface="Roboto Slab"/>
              <a:sym typeface="Roboto Slab"/>
            </a:endParaRPr>
          </a:p>
          <a:p>
            <a:pPr indent="0" lvl="0" marL="0" rtl="0" algn="l">
              <a:spcBef>
                <a:spcPts val="0"/>
              </a:spcBef>
              <a:spcAft>
                <a:spcPts val="0"/>
              </a:spcAft>
              <a:buNone/>
            </a:pPr>
            <a:r>
              <a:rPr lang="pt-BR" sz="800">
                <a:solidFill>
                  <a:srgbClr val="FFFFFF"/>
                </a:solidFill>
                <a:latin typeface="Roboto Slab"/>
                <a:ea typeface="Roboto Slab"/>
                <a:cs typeface="Roboto Slab"/>
                <a:sym typeface="Roboto Slab"/>
              </a:rPr>
              <a:t>Resolução: 1280x720 (mais comum, existem outras resoluções)</a:t>
            </a:r>
            <a:endParaRPr sz="800">
              <a:solidFill>
                <a:srgbClr val="FFFFFF"/>
              </a:solidFill>
              <a:latin typeface="Roboto Slab"/>
              <a:ea typeface="Roboto Slab"/>
              <a:cs typeface="Roboto Slab"/>
              <a:sym typeface="Roboto Slab"/>
            </a:endParaRPr>
          </a:p>
          <a:p>
            <a:pPr indent="0" lvl="0" marL="0" rtl="0" algn="l">
              <a:spcBef>
                <a:spcPts val="0"/>
              </a:spcBef>
              <a:spcAft>
                <a:spcPts val="0"/>
              </a:spcAft>
              <a:buNone/>
            </a:pPr>
            <a:r>
              <a:rPr lang="pt-BR" sz="800">
                <a:solidFill>
                  <a:srgbClr val="FFFFFF"/>
                </a:solidFill>
                <a:latin typeface="Roboto Slab"/>
                <a:ea typeface="Roboto Slab"/>
                <a:cs typeface="Roboto Slab"/>
                <a:sym typeface="Roboto Slab"/>
              </a:rPr>
              <a:t>Taxa de atualização: 60-144hz</a:t>
            </a:r>
            <a:endParaRPr sz="800">
              <a:solidFill>
                <a:srgbClr val="FFFFFF"/>
              </a:solidFill>
              <a:latin typeface="Roboto Slab"/>
              <a:ea typeface="Roboto Slab"/>
              <a:cs typeface="Roboto Slab"/>
              <a:sym typeface="Roboto Slab"/>
            </a:endParaRPr>
          </a:p>
          <a:p>
            <a:pPr indent="0" lvl="0" marL="0" rtl="0" algn="l">
              <a:spcBef>
                <a:spcPts val="0"/>
              </a:spcBef>
              <a:spcAft>
                <a:spcPts val="0"/>
              </a:spcAft>
              <a:buNone/>
            </a:pPr>
            <a:r>
              <a:rPr lang="pt-BR" sz="800">
                <a:solidFill>
                  <a:srgbClr val="FFFFFF"/>
                </a:solidFill>
                <a:latin typeface="Roboto Slab"/>
                <a:ea typeface="Roboto Slab"/>
                <a:cs typeface="Roboto Slab"/>
                <a:sym typeface="Roboto Slab"/>
              </a:rPr>
              <a:t>Entradas: VGA </a:t>
            </a:r>
            <a:endParaRPr sz="800">
              <a:solidFill>
                <a:srgbClr val="FFFFFF"/>
              </a:solidFill>
              <a:latin typeface="Roboto Slab"/>
              <a:ea typeface="Roboto Slab"/>
              <a:cs typeface="Roboto Slab"/>
              <a:sym typeface="Roboto Slab"/>
            </a:endParaRPr>
          </a:p>
          <a:p>
            <a:pPr indent="0" lvl="0" marL="0" rtl="0" algn="l">
              <a:spcBef>
                <a:spcPts val="0"/>
              </a:spcBef>
              <a:spcAft>
                <a:spcPts val="0"/>
              </a:spcAft>
              <a:buNone/>
            </a:pPr>
            <a:r>
              <a:t/>
            </a:r>
            <a:endParaRPr sz="800">
              <a:solidFill>
                <a:srgbClr val="FFFFFF"/>
              </a:solidFill>
              <a:latin typeface="Roboto Slab"/>
              <a:ea typeface="Roboto Slab"/>
              <a:cs typeface="Roboto Slab"/>
              <a:sym typeface="Roboto Slab"/>
            </a:endParaRPr>
          </a:p>
          <a:p>
            <a:pPr indent="0" lvl="0" marL="0" rtl="0" algn="l">
              <a:spcBef>
                <a:spcPts val="0"/>
              </a:spcBef>
              <a:spcAft>
                <a:spcPts val="0"/>
              </a:spcAft>
              <a:buNone/>
            </a:pPr>
            <a:r>
              <a:rPr b="1" lang="pt-BR" sz="800">
                <a:solidFill>
                  <a:srgbClr val="FFFFFF"/>
                </a:solidFill>
                <a:latin typeface="Roboto Slab"/>
                <a:ea typeface="Roboto Slab"/>
                <a:cs typeface="Roboto Slab"/>
                <a:sym typeface="Roboto Slab"/>
              </a:rPr>
              <a:t>Monitores LCD: </a:t>
            </a:r>
            <a:r>
              <a:rPr lang="pt-BR" sz="800">
                <a:solidFill>
                  <a:srgbClr val="FFFFFF"/>
                </a:solidFill>
                <a:latin typeface="Roboto Slab"/>
                <a:ea typeface="Roboto Slab"/>
                <a:cs typeface="Roboto Slab"/>
                <a:sym typeface="Roboto Slab"/>
              </a:rPr>
              <a:t>Os monitores LCD tiveram seu ápice de vendas em 2007. É formado por uma tela de cristal líquido iluminada por trás (backlight) por uma lâmpada CCFL (fluorescente), que emite luz branca e que ilumina as células de cores primárias (verde vermelha e azul).</a:t>
            </a:r>
            <a:endParaRPr sz="800">
              <a:solidFill>
                <a:srgbClr val="FFFFFF"/>
              </a:solidFill>
              <a:latin typeface="Roboto Slab"/>
              <a:ea typeface="Roboto Slab"/>
              <a:cs typeface="Roboto Slab"/>
              <a:sym typeface="Roboto Slab"/>
            </a:endParaRPr>
          </a:p>
          <a:p>
            <a:pPr indent="0" lvl="0" marL="0" rtl="0" algn="l">
              <a:spcBef>
                <a:spcPts val="0"/>
              </a:spcBef>
              <a:spcAft>
                <a:spcPts val="0"/>
              </a:spcAft>
              <a:buNone/>
            </a:pPr>
            <a:r>
              <a:t/>
            </a:r>
            <a:endParaRPr sz="800">
              <a:solidFill>
                <a:srgbClr val="FFFFFF"/>
              </a:solidFill>
              <a:latin typeface="Roboto Slab"/>
              <a:ea typeface="Roboto Slab"/>
              <a:cs typeface="Roboto Slab"/>
              <a:sym typeface="Roboto Slab"/>
            </a:endParaRPr>
          </a:p>
          <a:p>
            <a:pPr indent="0" lvl="0" marL="0" rtl="0" algn="l">
              <a:spcBef>
                <a:spcPts val="0"/>
              </a:spcBef>
              <a:spcAft>
                <a:spcPts val="0"/>
              </a:spcAft>
              <a:buNone/>
            </a:pPr>
            <a:r>
              <a:rPr lang="pt-BR" sz="800">
                <a:solidFill>
                  <a:srgbClr val="FFFFFF"/>
                </a:solidFill>
                <a:latin typeface="Roboto Slab"/>
                <a:ea typeface="Roboto Slab"/>
                <a:cs typeface="Roboto Slab"/>
                <a:sym typeface="Roboto Slab"/>
              </a:rPr>
              <a:t>Tela: 19+ polegadas </a:t>
            </a:r>
            <a:endParaRPr sz="800">
              <a:solidFill>
                <a:srgbClr val="FFFFFF"/>
              </a:solidFill>
              <a:latin typeface="Roboto Slab"/>
              <a:ea typeface="Roboto Slab"/>
              <a:cs typeface="Roboto Slab"/>
              <a:sym typeface="Roboto Slab"/>
            </a:endParaRPr>
          </a:p>
          <a:p>
            <a:pPr indent="0" lvl="0" marL="0" rtl="0" algn="l">
              <a:spcBef>
                <a:spcPts val="0"/>
              </a:spcBef>
              <a:spcAft>
                <a:spcPts val="0"/>
              </a:spcAft>
              <a:buNone/>
            </a:pPr>
            <a:r>
              <a:rPr lang="pt-BR" sz="800">
                <a:solidFill>
                  <a:srgbClr val="FFFFFF"/>
                </a:solidFill>
                <a:latin typeface="Roboto Slab"/>
                <a:ea typeface="Roboto Slab"/>
                <a:cs typeface="Roboto Slab"/>
                <a:sym typeface="Roboto Slab"/>
              </a:rPr>
              <a:t>Resolução: 1600x1200 (mais comum, existem outras resoluções)</a:t>
            </a:r>
            <a:endParaRPr sz="800">
              <a:solidFill>
                <a:srgbClr val="FFFFFF"/>
              </a:solidFill>
              <a:latin typeface="Roboto Slab"/>
              <a:ea typeface="Roboto Slab"/>
              <a:cs typeface="Roboto Slab"/>
              <a:sym typeface="Roboto Slab"/>
            </a:endParaRPr>
          </a:p>
          <a:p>
            <a:pPr indent="0" lvl="0" marL="0" rtl="0" algn="l">
              <a:spcBef>
                <a:spcPts val="0"/>
              </a:spcBef>
              <a:spcAft>
                <a:spcPts val="0"/>
              </a:spcAft>
              <a:buNone/>
            </a:pPr>
            <a:r>
              <a:rPr lang="pt-BR" sz="800">
                <a:solidFill>
                  <a:srgbClr val="FFFFFF"/>
                </a:solidFill>
                <a:latin typeface="Roboto Slab"/>
                <a:ea typeface="Roboto Slab"/>
                <a:cs typeface="Roboto Slab"/>
                <a:sym typeface="Roboto Slab"/>
              </a:rPr>
              <a:t>Taxa de atualização: 60-120hz</a:t>
            </a:r>
            <a:br>
              <a:rPr lang="pt-BR" sz="800">
                <a:solidFill>
                  <a:srgbClr val="FFFFFF"/>
                </a:solidFill>
                <a:latin typeface="Roboto Slab"/>
                <a:ea typeface="Roboto Slab"/>
                <a:cs typeface="Roboto Slab"/>
                <a:sym typeface="Roboto Slab"/>
              </a:rPr>
            </a:br>
            <a:r>
              <a:rPr lang="pt-BR" sz="800">
                <a:solidFill>
                  <a:srgbClr val="FFFFFF"/>
                </a:solidFill>
                <a:latin typeface="Roboto Slab"/>
                <a:ea typeface="Roboto Slab"/>
                <a:cs typeface="Roboto Slab"/>
                <a:sym typeface="Roboto Slab"/>
              </a:rPr>
              <a:t>Entradas: VGA, HDMI, DVI</a:t>
            </a:r>
            <a:endParaRPr sz="800">
              <a:solidFill>
                <a:srgbClr val="FFFFFF"/>
              </a:solidFill>
              <a:latin typeface="Roboto Slab"/>
              <a:ea typeface="Roboto Slab"/>
              <a:cs typeface="Roboto Slab"/>
              <a:sym typeface="Roboto Slab"/>
            </a:endParaRPr>
          </a:p>
          <a:p>
            <a:pPr indent="0" lvl="0" marL="0" rtl="0" algn="l">
              <a:spcBef>
                <a:spcPts val="0"/>
              </a:spcBef>
              <a:spcAft>
                <a:spcPts val="0"/>
              </a:spcAft>
              <a:buNone/>
            </a:pPr>
            <a:r>
              <a:t/>
            </a:r>
            <a:endParaRPr sz="800">
              <a:solidFill>
                <a:srgbClr val="FFFFFF"/>
              </a:solidFill>
              <a:latin typeface="Roboto Slab"/>
              <a:ea typeface="Roboto Slab"/>
              <a:cs typeface="Roboto Slab"/>
              <a:sym typeface="Roboto Slab"/>
            </a:endParaRPr>
          </a:p>
          <a:p>
            <a:pPr indent="0" lvl="0" marL="0" rtl="0" algn="l">
              <a:spcBef>
                <a:spcPts val="0"/>
              </a:spcBef>
              <a:spcAft>
                <a:spcPts val="0"/>
              </a:spcAft>
              <a:buNone/>
            </a:pPr>
            <a:r>
              <a:rPr b="1" lang="pt-BR" sz="800">
                <a:solidFill>
                  <a:srgbClr val="FFFFFF"/>
                </a:solidFill>
                <a:latin typeface="Roboto Slab"/>
                <a:ea typeface="Roboto Slab"/>
                <a:cs typeface="Roboto Slab"/>
                <a:sym typeface="Roboto Slab"/>
              </a:rPr>
              <a:t>Monitores LED: </a:t>
            </a:r>
            <a:r>
              <a:rPr lang="pt-BR" sz="800">
                <a:solidFill>
                  <a:srgbClr val="FFFFFF"/>
                </a:solidFill>
                <a:latin typeface="Roboto Slab"/>
                <a:ea typeface="Roboto Slab"/>
                <a:cs typeface="Roboto Slab"/>
                <a:sym typeface="Roboto Slab"/>
              </a:rPr>
              <a:t>Atualmente os monitores LED são os mais usados, principalmente para quem gosta de jogos e vídeos. Um monitor LED tem aparência e funcionamento muito parecido ao do monitor LCD, a principal diferença é o tipo de lâmpada usada no backlight (fundo do monitor) para gerar as imagens. As imagens são geradas a partir da iluminação de diodos de luz (as lâmpadas LED), que não levam mercúrio em sua composição.</a:t>
            </a:r>
            <a:br>
              <a:rPr lang="pt-BR" sz="800">
                <a:solidFill>
                  <a:srgbClr val="FFFFFF"/>
                </a:solidFill>
                <a:latin typeface="Roboto Slab"/>
                <a:ea typeface="Roboto Slab"/>
                <a:cs typeface="Roboto Slab"/>
                <a:sym typeface="Roboto Slab"/>
              </a:rPr>
            </a:br>
            <a:br>
              <a:rPr lang="pt-BR" sz="800">
                <a:solidFill>
                  <a:srgbClr val="FFFFFF"/>
                </a:solidFill>
                <a:latin typeface="Roboto Slab"/>
                <a:ea typeface="Roboto Slab"/>
                <a:cs typeface="Roboto Slab"/>
                <a:sym typeface="Roboto Slab"/>
              </a:rPr>
            </a:br>
            <a:r>
              <a:rPr lang="pt-BR" sz="800">
                <a:solidFill>
                  <a:srgbClr val="FFFFFF"/>
                </a:solidFill>
                <a:latin typeface="Roboto Slab"/>
                <a:ea typeface="Roboto Slab"/>
                <a:cs typeface="Roboto Slab"/>
                <a:sym typeface="Roboto Slab"/>
              </a:rPr>
              <a:t>Tela: 20+ polegadas</a:t>
            </a:r>
            <a:endParaRPr sz="800">
              <a:solidFill>
                <a:srgbClr val="FFFFFF"/>
              </a:solidFill>
              <a:latin typeface="Roboto Slab"/>
              <a:ea typeface="Roboto Slab"/>
              <a:cs typeface="Roboto Slab"/>
              <a:sym typeface="Roboto Slab"/>
            </a:endParaRPr>
          </a:p>
          <a:p>
            <a:pPr indent="0" lvl="0" marL="0" rtl="0" algn="l">
              <a:spcBef>
                <a:spcPts val="0"/>
              </a:spcBef>
              <a:spcAft>
                <a:spcPts val="0"/>
              </a:spcAft>
              <a:buNone/>
            </a:pPr>
            <a:r>
              <a:rPr lang="pt-BR" sz="800">
                <a:solidFill>
                  <a:srgbClr val="FFFFFF"/>
                </a:solidFill>
                <a:latin typeface="Roboto Slab"/>
                <a:ea typeface="Roboto Slab"/>
                <a:cs typeface="Roboto Slab"/>
                <a:sym typeface="Roboto Slab"/>
              </a:rPr>
              <a:t>Resolução: 1920x1080</a:t>
            </a:r>
            <a:endParaRPr sz="800">
              <a:solidFill>
                <a:srgbClr val="FFFFFF"/>
              </a:solidFill>
              <a:latin typeface="Roboto Slab"/>
              <a:ea typeface="Roboto Slab"/>
              <a:cs typeface="Roboto Slab"/>
              <a:sym typeface="Roboto Slab"/>
            </a:endParaRPr>
          </a:p>
          <a:p>
            <a:pPr indent="0" lvl="0" marL="0" rtl="0" algn="l">
              <a:spcBef>
                <a:spcPts val="0"/>
              </a:spcBef>
              <a:spcAft>
                <a:spcPts val="0"/>
              </a:spcAft>
              <a:buNone/>
            </a:pPr>
            <a:r>
              <a:rPr lang="pt-BR" sz="800">
                <a:solidFill>
                  <a:srgbClr val="FFFFFF"/>
                </a:solidFill>
                <a:latin typeface="Roboto Slab"/>
                <a:ea typeface="Roboto Slab"/>
                <a:cs typeface="Roboto Slab"/>
                <a:sym typeface="Roboto Slab"/>
              </a:rPr>
              <a:t>Taxa de atualização: 60-240hz</a:t>
            </a:r>
            <a:br>
              <a:rPr lang="pt-BR" sz="800">
                <a:solidFill>
                  <a:srgbClr val="FFFFFF"/>
                </a:solidFill>
                <a:latin typeface="Roboto Slab"/>
                <a:ea typeface="Roboto Slab"/>
                <a:cs typeface="Roboto Slab"/>
                <a:sym typeface="Roboto Slab"/>
              </a:rPr>
            </a:br>
            <a:r>
              <a:rPr lang="pt-BR" sz="800">
                <a:solidFill>
                  <a:srgbClr val="FFFFFF"/>
                </a:solidFill>
                <a:latin typeface="Roboto Slab"/>
                <a:ea typeface="Roboto Slab"/>
                <a:cs typeface="Roboto Slab"/>
                <a:sym typeface="Roboto Slab"/>
              </a:rPr>
              <a:t>Entradas: VGA, HDMI, DVI, Displayport</a:t>
            </a:r>
            <a:endParaRPr sz="800">
              <a:solidFill>
                <a:srgbClr val="FFFFFF"/>
              </a:solidFill>
              <a:latin typeface="Roboto Slab"/>
              <a:ea typeface="Roboto Slab"/>
              <a:cs typeface="Roboto Slab"/>
              <a:sym typeface="Roboto Slab"/>
            </a:endParaRPr>
          </a:p>
          <a:p>
            <a:pPr indent="0" lvl="0" marL="0" rtl="0" algn="l">
              <a:spcBef>
                <a:spcPts val="0"/>
              </a:spcBef>
              <a:spcAft>
                <a:spcPts val="0"/>
              </a:spcAft>
              <a:buNone/>
            </a:pPr>
            <a:r>
              <a:t/>
            </a:r>
            <a:endParaRPr sz="900">
              <a:solidFill>
                <a:srgbClr val="FFFFFF"/>
              </a:solidFill>
              <a:latin typeface="Roboto Slab"/>
              <a:ea typeface="Roboto Slab"/>
              <a:cs typeface="Roboto Slab"/>
              <a:sym typeface="Roboto Slab"/>
            </a:endParaRPr>
          </a:p>
          <a:p>
            <a:pPr indent="0" lvl="0" marL="0" rtl="0" algn="l">
              <a:spcBef>
                <a:spcPts val="0"/>
              </a:spcBef>
              <a:spcAft>
                <a:spcPts val="0"/>
              </a:spcAft>
              <a:buNone/>
            </a:pPr>
            <a:r>
              <a:t/>
            </a:r>
            <a:endParaRPr sz="900">
              <a:solidFill>
                <a:srgbClr val="FFFFFF"/>
              </a:solidFill>
              <a:latin typeface="Roboto Slab"/>
              <a:ea typeface="Roboto Slab"/>
              <a:cs typeface="Roboto Slab"/>
              <a:sym typeface="Roboto Slab"/>
            </a:endParaRPr>
          </a:p>
        </p:txBody>
      </p:sp>
      <p:pic>
        <p:nvPicPr>
          <p:cNvPr id="144" name="Google Shape;144;p21"/>
          <p:cNvPicPr preferRelativeResize="0"/>
          <p:nvPr/>
        </p:nvPicPr>
        <p:blipFill>
          <a:blip r:embed="rId3">
            <a:alphaModFix/>
          </a:blip>
          <a:stretch>
            <a:fillRect/>
          </a:stretch>
        </p:blipFill>
        <p:spPr>
          <a:xfrm>
            <a:off x="6912275" y="952850"/>
            <a:ext cx="1663101" cy="1126775"/>
          </a:xfrm>
          <a:prstGeom prst="rect">
            <a:avLst/>
          </a:prstGeom>
          <a:noFill/>
          <a:ln>
            <a:noFill/>
          </a:ln>
        </p:spPr>
      </p:pic>
      <p:pic>
        <p:nvPicPr>
          <p:cNvPr id="145" name="Google Shape;145;p21"/>
          <p:cNvPicPr preferRelativeResize="0"/>
          <p:nvPr/>
        </p:nvPicPr>
        <p:blipFill>
          <a:blip r:embed="rId4">
            <a:alphaModFix/>
          </a:blip>
          <a:stretch>
            <a:fillRect/>
          </a:stretch>
        </p:blipFill>
        <p:spPr>
          <a:xfrm>
            <a:off x="6912275" y="2334125"/>
            <a:ext cx="1663100" cy="1126775"/>
          </a:xfrm>
          <a:prstGeom prst="rect">
            <a:avLst/>
          </a:prstGeom>
          <a:noFill/>
          <a:ln>
            <a:noFill/>
          </a:ln>
        </p:spPr>
      </p:pic>
      <p:pic>
        <p:nvPicPr>
          <p:cNvPr id="146" name="Google Shape;146;p21"/>
          <p:cNvPicPr preferRelativeResize="0"/>
          <p:nvPr/>
        </p:nvPicPr>
        <p:blipFill>
          <a:blip r:embed="rId5">
            <a:alphaModFix/>
          </a:blip>
          <a:stretch>
            <a:fillRect/>
          </a:stretch>
        </p:blipFill>
        <p:spPr>
          <a:xfrm flipH="1">
            <a:off x="6912275" y="3715400"/>
            <a:ext cx="1663100" cy="1176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